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75" r:id="rId3"/>
    <p:sldId id="257" r:id="rId4"/>
    <p:sldId id="260" r:id="rId5"/>
    <p:sldId id="261" r:id="rId6"/>
    <p:sldId id="263" r:id="rId7"/>
    <p:sldId id="262" r:id="rId8"/>
    <p:sldId id="264" r:id="rId9"/>
    <p:sldId id="259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3" r:id="rId34"/>
    <p:sldId id="292" r:id="rId35"/>
    <p:sldId id="294" r:id="rId36"/>
    <p:sldId id="258" r:id="rId37"/>
    <p:sldId id="272" r:id="rId3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AA5CF-0E39-476D-B327-A4F021B2A8C9}" type="datetimeFigureOut">
              <a:rPr lang="el-GR" smtClean="0"/>
              <a:pPr/>
              <a:t>17/4/2015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70B3E-1259-4D78-8DA0-4487153374B4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70B3E-1259-4D78-8DA0-4487153374B4}" type="slidenum">
              <a:rPr lang="el-GR" smtClean="0"/>
              <a:pPr/>
              <a:t>32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Ισοσκελές τρίγωνο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D49CACF-D7E2-445C-A721-9ED12F8D61F2}" type="datetimeFigureOut">
              <a:rPr lang="el-GR" smtClean="0"/>
              <a:pPr/>
              <a:t>17/4/2015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6844A4A-E045-4E65-8C29-3A2E133089F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9CACF-D7E2-445C-A721-9ED12F8D61F2}" type="datetimeFigureOut">
              <a:rPr lang="el-GR" smtClean="0"/>
              <a:pPr/>
              <a:t>17/4/2015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4A4A-E045-4E65-8C29-3A2E133089F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9CACF-D7E2-445C-A721-9ED12F8D61F2}" type="datetimeFigureOut">
              <a:rPr lang="el-GR" smtClean="0"/>
              <a:pPr/>
              <a:t>17/4/2015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4A4A-E045-4E65-8C29-3A2E133089F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D49CACF-D7E2-445C-A721-9ED12F8D61F2}" type="datetimeFigureOut">
              <a:rPr lang="el-GR" smtClean="0"/>
              <a:pPr/>
              <a:t>17/4/2015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4A4A-E045-4E65-8C29-3A2E133089F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 τρίγωνο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Ισοσκελές τρίγωνο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D49CACF-D7E2-445C-A721-9ED12F8D61F2}" type="datetimeFigureOut">
              <a:rPr lang="el-GR" smtClean="0"/>
              <a:pPr/>
              <a:t>17/4/2015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6844A4A-E045-4E65-8C29-3A2E133089FC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D49CACF-D7E2-445C-A721-9ED12F8D61F2}" type="datetimeFigureOut">
              <a:rPr lang="el-GR" smtClean="0"/>
              <a:pPr/>
              <a:t>17/4/2015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6844A4A-E045-4E65-8C29-3A2E133089F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D49CACF-D7E2-445C-A721-9ED12F8D61F2}" type="datetimeFigureOut">
              <a:rPr lang="el-GR" smtClean="0"/>
              <a:pPr/>
              <a:t>17/4/2015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6844A4A-E045-4E65-8C29-3A2E133089F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9CACF-D7E2-445C-A721-9ED12F8D61F2}" type="datetimeFigureOut">
              <a:rPr lang="el-GR" smtClean="0"/>
              <a:pPr/>
              <a:t>17/4/2015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4A4A-E045-4E65-8C29-3A2E133089F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D49CACF-D7E2-445C-A721-9ED12F8D61F2}" type="datetimeFigureOut">
              <a:rPr lang="el-GR" smtClean="0"/>
              <a:pPr/>
              <a:t>17/4/2015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6844A4A-E045-4E65-8C29-3A2E133089F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D49CACF-D7E2-445C-A721-9ED12F8D61F2}" type="datetimeFigureOut">
              <a:rPr lang="el-GR" smtClean="0"/>
              <a:pPr/>
              <a:t>17/4/2015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6844A4A-E045-4E65-8C29-3A2E133089F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D49CACF-D7E2-445C-A721-9ED12F8D61F2}" type="datetimeFigureOut">
              <a:rPr lang="el-GR" smtClean="0"/>
              <a:pPr/>
              <a:t>17/4/2015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6844A4A-E045-4E65-8C29-3A2E133089F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 τρίγωνο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- Ευθεία γραμμή σύνδεσης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D49CACF-D7E2-445C-A721-9ED12F8D61F2}" type="datetimeFigureOut">
              <a:rPr lang="el-GR" smtClean="0"/>
              <a:pPr/>
              <a:t>17/4/2015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6844A4A-E045-4E65-8C29-3A2E133089FC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gr/search?q=p-tert-butyl+calix+arene&amp;biw=1600&amp;bih=775&amp;source=lnms&amp;tbm=isch&amp;sa=X&amp;ei=uaYvVZzNFMj1atu_gfAO&amp;ved=0CAcQ_AUoAQ" TargetMode="External"/><Relationship Id="rId3" Type="http://schemas.openxmlformats.org/officeDocument/2006/relationships/hyperlink" Target="https://www.google.gr/search?q=formaldehyde+structure&amp;biw=1600&amp;bih=775&amp;source=lnms&amp;tbm=isch&amp;sa=X&amp;ei=l6YvVefQNYGVaszMgegD&amp;ved=0CAcQ_AUoAQ" TargetMode="External"/><Relationship Id="rId7" Type="http://schemas.openxmlformats.org/officeDocument/2006/relationships/hyperlink" Target="http://en.wikipedia.org/wiki/Phenol" TargetMode="External"/><Relationship Id="rId12" Type="http://schemas.openxmlformats.org/officeDocument/2006/relationships/hyperlink" Target="https://www.google.gr/search?q=phenylalaninol&amp;biw=1600&amp;bih=731&amp;source=lnms&amp;tbm=isch&amp;sa=X&amp;ei=xzAxVfLOA8LVasuZgJAP&amp;ved=0CAcQ_AUoAg&amp;dpr=1" TargetMode="External"/><Relationship Id="rId2" Type="http://schemas.openxmlformats.org/officeDocument/2006/relationships/hyperlink" Target="https://www.google.gr/search?q=calixarene&amp;biw=1600&amp;bih=775&amp;source=lnms&amp;tbm=isch&amp;sa=X&amp;ei=NKcvVfjoIoPUau7qgOAL&amp;ved=0CAcQ_AUoAQ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Pyrogallol" TargetMode="External"/><Relationship Id="rId11" Type="http://schemas.openxmlformats.org/officeDocument/2006/relationships/hyperlink" Target="https://www.google.gr/search?q=crown+ether&amp;biw=1600&amp;bih=775&amp;source=lnms&amp;tbm=isch&amp;sa=X&amp;ei=aqYvVfzdOsbZarz1gfAB&amp;ved=0CAcQ_AUoAQ" TargetMode="External"/><Relationship Id="rId5" Type="http://schemas.openxmlformats.org/officeDocument/2006/relationships/hyperlink" Target="http://en.wikipedia.org/wiki/Resorcinol" TargetMode="External"/><Relationship Id="rId10" Type="http://schemas.openxmlformats.org/officeDocument/2006/relationships/hyperlink" Target="https://www.google.gr/search?q=cyclodextrin&amp;biw=1600&amp;bih=731&amp;tbm=isch&amp;tbo=u&amp;source=univ&amp;sa=X&amp;ei=u6UvVcaGO4LfauahgOgP&amp;ved=0CCwQsAQ&amp;dpr=1" TargetMode="External"/><Relationship Id="rId4" Type="http://schemas.openxmlformats.org/officeDocument/2006/relationships/hyperlink" Target="http://en.wikipedia.org/wiki/Calixarene" TargetMode="External"/><Relationship Id="rId9" Type="http://schemas.openxmlformats.org/officeDocument/2006/relationships/hyperlink" Target="http://www.chemeurope.com/en/encyclopedia/Calixarene.html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979712" y="404664"/>
            <a:ext cx="6192688" cy="1944216"/>
          </a:xfrm>
        </p:spPr>
        <p:txBody>
          <a:bodyPr>
            <a:noAutofit/>
          </a:bodyPr>
          <a:lstStyle/>
          <a:p>
            <a:pPr algn="l"/>
            <a:r>
              <a:rPr lang="en-US" sz="4000" b="1" dirty="0" err="1" smtClean="0">
                <a:effectLst/>
                <a:latin typeface="Calibri" pitchFamily="34" charset="0"/>
              </a:rPr>
              <a:t>Calixarene</a:t>
            </a:r>
            <a:r>
              <a:rPr lang="en-US" sz="4000" b="1" dirty="0" smtClean="0">
                <a:effectLst/>
                <a:latin typeface="Calibri" pitchFamily="34" charset="0"/>
              </a:rPr>
              <a:t> :</a:t>
            </a:r>
            <a:r>
              <a:rPr lang="en-US" sz="4000" b="1" dirty="0" err="1" smtClean="0">
                <a:effectLst/>
                <a:latin typeface="Calibri" pitchFamily="34" charset="0"/>
              </a:rPr>
              <a:t>Macrocycles</a:t>
            </a:r>
            <a:r>
              <a:rPr lang="en-US" sz="4000" b="1" dirty="0" smtClean="0">
                <a:effectLst/>
                <a:latin typeface="Calibri" pitchFamily="34" charset="0"/>
              </a:rPr>
              <a:t> with (Almost) Unlimited Possibilities  </a:t>
            </a:r>
            <a:endParaRPr lang="el-GR" sz="4000" b="1" dirty="0">
              <a:effectLst/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0793" y="2996952"/>
            <a:ext cx="4463207" cy="3751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31640" cy="133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0" y="5157192"/>
            <a:ext cx="449999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NIKH</a:t>
            </a:r>
            <a:r>
              <a:rPr lang="el-GR" sz="2000" dirty="0" smtClean="0">
                <a:latin typeface="Calibri" pitchFamily="34" charset="0"/>
              </a:rPr>
              <a:t>ΦΟΡΟΥ ΑΓΑΠΗ          Α.Μ. 825</a:t>
            </a:r>
          </a:p>
          <a:p>
            <a:endParaRPr lang="el-GR" sz="2000" dirty="0" smtClean="0">
              <a:latin typeface="Calibri" pitchFamily="34" charset="0"/>
            </a:endParaRPr>
          </a:p>
          <a:p>
            <a:r>
              <a:rPr lang="el-GR" sz="2000" dirty="0" smtClean="0">
                <a:latin typeface="Calibri" pitchFamily="34" charset="0"/>
              </a:rPr>
              <a:t>ΧΗΜΕΙΑ ΜΑΚΡΟΚΥΚΛΙΚΩΝ ΕΝΩΣΕΩΝ </a:t>
            </a:r>
          </a:p>
          <a:p>
            <a:endParaRPr lang="el-GR" sz="2000" dirty="0" smtClean="0">
              <a:latin typeface="Calibri" pitchFamily="34" charset="0"/>
            </a:endParaRPr>
          </a:p>
          <a:p>
            <a:r>
              <a:rPr lang="el-GR" sz="2000" dirty="0" smtClean="0">
                <a:latin typeface="Calibri" pitchFamily="34" charset="0"/>
              </a:rPr>
              <a:t>Υπ. Καθ. </a:t>
            </a:r>
            <a:r>
              <a:rPr lang="en-US" sz="2000" dirty="0" smtClean="0">
                <a:latin typeface="Calibri" pitchFamily="34" charset="0"/>
              </a:rPr>
              <a:t>: </a:t>
            </a:r>
            <a:r>
              <a:rPr lang="en-US" sz="2000" dirty="0" err="1" smtClean="0">
                <a:latin typeface="Calibri" pitchFamily="34" charset="0"/>
              </a:rPr>
              <a:t>Ko</a:t>
            </a:r>
            <a:r>
              <a:rPr lang="el-GR" sz="2000" dirty="0" err="1" smtClean="0">
                <a:latin typeface="Calibri" pitchFamily="34" charset="0"/>
              </a:rPr>
              <a:t>υτσολέλος</a:t>
            </a:r>
            <a:r>
              <a:rPr lang="el-GR" sz="2000" dirty="0" smtClean="0">
                <a:latin typeface="Calibri" pitchFamily="34" charset="0"/>
              </a:rPr>
              <a:t> Αθανάσιος </a:t>
            </a:r>
          </a:p>
          <a:p>
            <a:endParaRPr lang="el-GR" dirty="0"/>
          </a:p>
        </p:txBody>
      </p:sp>
      <p:pic>
        <p:nvPicPr>
          <p:cNvPr id="1027" name="Picture 3" descr="C:\Users\ΑΓΑΠΗ\Desktop\calixare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56" y="2492896"/>
            <a:ext cx="3799764" cy="2469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Calibri" pitchFamily="34" charset="0"/>
              </a:rPr>
              <a:t>Physical Properties of </a:t>
            </a:r>
            <a:r>
              <a:rPr lang="en-US" sz="3600" b="1" dirty="0" err="1" smtClean="0">
                <a:latin typeface="Calibri" pitchFamily="34" charset="0"/>
              </a:rPr>
              <a:t>Calixarenes</a:t>
            </a:r>
            <a:endParaRPr lang="el-GR" sz="3600" dirty="0">
              <a:latin typeface="Calibri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609329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2400" dirty="0" smtClean="0">
                <a:latin typeface="Calibri" pitchFamily="34" charset="0"/>
              </a:rPr>
              <a:t>Διαλυτότητες</a:t>
            </a:r>
            <a:r>
              <a:rPr lang="el-GR" sz="2400" dirty="0" smtClean="0"/>
              <a:t> </a:t>
            </a:r>
          </a:p>
          <a:p>
            <a:pPr>
              <a:buNone/>
            </a:pPr>
            <a:r>
              <a:rPr lang="el-GR" sz="2400" dirty="0" smtClean="0"/>
              <a:t>     </a:t>
            </a:r>
            <a:r>
              <a:rPr lang="el-GR" sz="2000" dirty="0" smtClean="0">
                <a:latin typeface="Calibri" pitchFamily="34" charset="0"/>
              </a:rPr>
              <a:t>Αδιάλυτες σε νερό κ υδατικές βάσεις </a:t>
            </a:r>
            <a:br>
              <a:rPr lang="el-GR" sz="2000" dirty="0" smtClean="0">
                <a:latin typeface="Calibri" pitchFamily="34" charset="0"/>
              </a:rPr>
            </a:br>
            <a:r>
              <a:rPr lang="el-GR" sz="2000" dirty="0" smtClean="0">
                <a:latin typeface="Calibri" pitchFamily="34" charset="0"/>
              </a:rPr>
              <a:t>Μικρή διαλυτότητα σε οργανικούς διαλύτες</a:t>
            </a:r>
          </a:p>
          <a:p>
            <a:pPr>
              <a:buNone/>
            </a:pPr>
            <a:r>
              <a:rPr lang="el-GR" sz="2000" dirty="0" smtClean="0">
                <a:latin typeface="Calibri" pitchFamily="34" charset="0"/>
              </a:rPr>
              <a:t>Ικανοποιητική διαλυτότητα σε χλωροφόρμιο, </a:t>
            </a:r>
            <a:r>
              <a:rPr lang="el-GR" sz="2000" dirty="0" err="1" smtClean="0">
                <a:latin typeface="Calibri" pitchFamily="34" charset="0"/>
              </a:rPr>
              <a:t>πυριδίνη</a:t>
            </a:r>
            <a:r>
              <a:rPr lang="el-GR" sz="2000" dirty="0" smtClean="0">
                <a:latin typeface="Calibri" pitchFamily="34" charset="0"/>
              </a:rPr>
              <a:t>, </a:t>
            </a:r>
            <a:r>
              <a:rPr lang="el-GR" sz="2000" dirty="0" err="1" smtClean="0">
                <a:latin typeface="Calibri" pitchFamily="34" charset="0"/>
              </a:rPr>
              <a:t>δισουλφίδιο</a:t>
            </a:r>
            <a:r>
              <a:rPr lang="el-GR" sz="2000" dirty="0" smtClean="0">
                <a:latin typeface="Calibri" pitchFamily="34" charset="0"/>
              </a:rPr>
              <a:t> άνθρακα</a:t>
            </a:r>
          </a:p>
          <a:p>
            <a:pPr>
              <a:buNone/>
            </a:pPr>
            <a:r>
              <a:rPr lang="el-GR" sz="2000" dirty="0" smtClean="0">
                <a:latin typeface="Calibri" pitchFamily="34" charset="0"/>
              </a:rPr>
              <a:t>Αιθέρες κ Εστέρες παράγωγα μεγαλύτερη διαλυτότητα σε οργανικούς διαλύτες</a:t>
            </a:r>
          </a:p>
          <a:p>
            <a:pPr>
              <a:buNone/>
            </a:pPr>
            <a:endParaRPr lang="el-GR" sz="2000" dirty="0" smtClean="0">
              <a:latin typeface="Calibri" pitchFamily="34" charset="0"/>
            </a:endParaRPr>
          </a:p>
          <a:p>
            <a:pPr>
              <a:buNone/>
            </a:pPr>
            <a:endParaRPr lang="el-GR" sz="2000" dirty="0" smtClean="0">
              <a:latin typeface="Calibri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2976"/>
            <a:ext cx="19716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17232"/>
            <a:ext cx="212372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356992"/>
            <a:ext cx="3417441" cy="201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98100" y="3284984"/>
            <a:ext cx="354590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5517232"/>
            <a:ext cx="43529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Calibri" pitchFamily="34" charset="0"/>
              </a:rPr>
              <a:t>Spectral Properties of </a:t>
            </a:r>
            <a:r>
              <a:rPr lang="en-US" sz="3600" b="1" dirty="0" err="1" smtClean="0">
                <a:latin typeface="Calibri" pitchFamily="34" charset="0"/>
              </a:rPr>
              <a:t>Calixarenes</a:t>
            </a:r>
            <a:endParaRPr lang="el-GR" sz="3600" b="1" dirty="0">
              <a:latin typeface="Calibri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6237312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l-GR" sz="2400" dirty="0" smtClean="0">
                <a:latin typeface="Calibri" pitchFamily="34" charset="0"/>
              </a:rPr>
              <a:t>Φάσμα Υπερύθρου</a:t>
            </a:r>
          </a:p>
          <a:p>
            <a:pPr>
              <a:buNone/>
            </a:pPr>
            <a:r>
              <a:rPr lang="el-GR" sz="2000" dirty="0" smtClean="0">
                <a:latin typeface="Calibri" pitchFamily="34" charset="0"/>
              </a:rPr>
              <a:t>Ασυνήθιστη χαμηλή συχνότητα δόνησης –ΟΗ </a:t>
            </a:r>
          </a:p>
          <a:p>
            <a:pPr>
              <a:buNone/>
            </a:pPr>
            <a:r>
              <a:rPr lang="en-US" sz="2000" dirty="0" smtClean="0">
                <a:latin typeface="Calibri" pitchFamily="34" charset="0"/>
              </a:rPr>
              <a:t>3179 cm-1</a:t>
            </a:r>
            <a:r>
              <a:rPr lang="el-GR" sz="2000" dirty="0" smtClean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for the cyclic tetramer</a:t>
            </a:r>
            <a:endParaRPr lang="el-GR" sz="20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2000" dirty="0" smtClean="0">
                <a:latin typeface="Calibri" pitchFamily="34" charset="0"/>
              </a:rPr>
              <a:t>3190 cm-1 for the</a:t>
            </a:r>
            <a:r>
              <a:rPr lang="el-GR" sz="2000" dirty="0" smtClean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cyclic </a:t>
            </a:r>
            <a:r>
              <a:rPr lang="en-US" sz="2000" dirty="0" err="1" smtClean="0">
                <a:latin typeface="Calibri" pitchFamily="34" charset="0"/>
              </a:rPr>
              <a:t>octamer</a:t>
            </a:r>
            <a:endParaRPr lang="el-GR" sz="20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2000" dirty="0" smtClean="0">
                <a:latin typeface="Calibri" pitchFamily="34" charset="0"/>
              </a:rPr>
              <a:t>3300 cm-1 for the cyclic </a:t>
            </a:r>
            <a:r>
              <a:rPr lang="en-US" sz="2000" dirty="0" err="1" smtClean="0">
                <a:latin typeface="Calibri" pitchFamily="34" charset="0"/>
              </a:rPr>
              <a:t>pentamer</a:t>
            </a:r>
            <a:endParaRPr lang="el-GR" sz="2000" dirty="0" smtClean="0">
              <a:latin typeface="Calibri" pitchFamily="34" charset="0"/>
            </a:endParaRPr>
          </a:p>
          <a:p>
            <a:pPr>
              <a:buNone/>
            </a:pPr>
            <a:r>
              <a:rPr lang="el-GR" sz="2000" dirty="0" smtClean="0">
                <a:latin typeface="Calibri" pitchFamily="34" charset="0"/>
              </a:rPr>
              <a:t>Τα υπόλοιπα </a:t>
            </a:r>
            <a:r>
              <a:rPr lang="en-US" sz="2000" dirty="0" err="1" smtClean="0">
                <a:latin typeface="Calibri" pitchFamily="34" charset="0"/>
              </a:rPr>
              <a:t>calixarenes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l-GR" sz="2000" dirty="0" smtClean="0">
                <a:latin typeface="Calibri" pitchFamily="34" charset="0"/>
              </a:rPr>
              <a:t>ανάμεσα στις παραπάνω τιμές</a:t>
            </a:r>
          </a:p>
          <a:p>
            <a:pPr>
              <a:buNone/>
            </a:pPr>
            <a:endParaRPr lang="el-GR" sz="2000" dirty="0" smtClean="0">
              <a:latin typeface="Calibri" pitchFamily="34" charset="0"/>
            </a:endParaRPr>
          </a:p>
          <a:p>
            <a:pPr>
              <a:buNone/>
            </a:pPr>
            <a:r>
              <a:rPr lang="el-GR" sz="2400" b="1" dirty="0" smtClean="0">
                <a:solidFill>
                  <a:srgbClr val="C00000"/>
                </a:solidFill>
                <a:latin typeface="Calibri" pitchFamily="34" charset="0"/>
              </a:rPr>
              <a:t>ΙΣΧΥΡΟΙ ΕΝΔΟΜΟΡΙΑΚΟΙ ΔΕΣΜΟΙ Η !!!!!!!!!!</a:t>
            </a:r>
          </a:p>
          <a:p>
            <a:pPr>
              <a:buNone/>
            </a:pPr>
            <a:endParaRPr lang="el-GR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el-GR" sz="2000" dirty="0" smtClean="0">
                <a:latin typeface="Calibri" pitchFamily="34" charset="0"/>
              </a:rPr>
              <a:t>Δακτυλικό Αποτύπωμα </a:t>
            </a:r>
            <a:r>
              <a:rPr lang="en-US" sz="2000" dirty="0" smtClean="0">
                <a:latin typeface="Calibri" pitchFamily="34" charset="0"/>
              </a:rPr>
              <a:t>IR </a:t>
            </a:r>
            <a:r>
              <a:rPr lang="el-GR" sz="2000" dirty="0" smtClean="0">
                <a:latin typeface="Calibri" pitchFamily="34" charset="0"/>
              </a:rPr>
              <a:t>αρκετά όμοιο στην περιοχή 900-1500</a:t>
            </a:r>
            <a:r>
              <a:rPr lang="en-US" sz="2000" dirty="0" smtClean="0">
                <a:latin typeface="Calibri" pitchFamily="34" charset="0"/>
              </a:rPr>
              <a:t> cm-1</a:t>
            </a:r>
          </a:p>
          <a:p>
            <a:pPr>
              <a:buNone/>
            </a:pPr>
            <a:r>
              <a:rPr lang="el-GR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ΑΛΛΑ στα 500-900 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cm-1 </a:t>
            </a:r>
            <a:r>
              <a:rPr lang="el-GR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χαρακτηριστικές δονήσεις – αποτύπωμα</a:t>
            </a:r>
          </a:p>
          <a:p>
            <a:pPr>
              <a:buNone/>
            </a:pPr>
            <a:endParaRPr lang="el-GR" sz="2000" b="1" dirty="0" smtClean="0">
              <a:solidFill>
                <a:schemeClr val="bg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</a:rPr>
              <a:t>693 cm</a:t>
            </a:r>
            <a:r>
              <a:rPr lang="el-GR" sz="2000" dirty="0" smtClean="0">
                <a:latin typeface="Calibri" pitchFamily="34" charset="0"/>
              </a:rPr>
              <a:t>-</a:t>
            </a:r>
            <a:r>
              <a:rPr lang="en-US" sz="2000" dirty="0" smtClean="0">
                <a:latin typeface="Calibri" pitchFamily="34" charset="0"/>
              </a:rPr>
              <a:t>1 and 571 cm</a:t>
            </a:r>
            <a:r>
              <a:rPr lang="el-GR" sz="2000" dirty="0" smtClean="0">
                <a:latin typeface="Calibri" pitchFamily="34" charset="0"/>
              </a:rPr>
              <a:t>-</a:t>
            </a:r>
            <a:r>
              <a:rPr lang="en-US" sz="2000" dirty="0" smtClean="0">
                <a:latin typeface="Calibri" pitchFamily="34" charset="0"/>
              </a:rPr>
              <a:t>1 for the</a:t>
            </a:r>
            <a:r>
              <a:rPr lang="el-GR" sz="2000" dirty="0" smtClean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cyclic </a:t>
            </a:r>
            <a:r>
              <a:rPr lang="en-US" sz="2000" dirty="0" err="1" smtClean="0">
                <a:latin typeface="Calibri" pitchFamily="34" charset="0"/>
              </a:rPr>
              <a:t>pentamer</a:t>
            </a:r>
            <a:r>
              <a:rPr lang="el-GR" sz="2000" dirty="0" smtClean="0">
                <a:latin typeface="Calibri" pitchFamily="34" charset="0"/>
              </a:rPr>
              <a:t> </a:t>
            </a:r>
          </a:p>
          <a:p>
            <a:r>
              <a:rPr lang="en-US" sz="2000" dirty="0" smtClean="0">
                <a:latin typeface="Calibri" pitchFamily="34" charset="0"/>
              </a:rPr>
              <a:t>762 cm</a:t>
            </a:r>
            <a:r>
              <a:rPr lang="el-GR" sz="2000" dirty="0" smtClean="0">
                <a:latin typeface="Calibri" pitchFamily="34" charset="0"/>
              </a:rPr>
              <a:t>-</a:t>
            </a:r>
            <a:r>
              <a:rPr lang="en-US" sz="2000" dirty="0" smtClean="0">
                <a:latin typeface="Calibri" pitchFamily="34" charset="0"/>
              </a:rPr>
              <a:t>1 for the cyclic </a:t>
            </a:r>
            <a:r>
              <a:rPr lang="en-US" sz="2000" dirty="0" err="1" smtClean="0">
                <a:latin typeface="Calibri" pitchFamily="34" charset="0"/>
              </a:rPr>
              <a:t>hexamer</a:t>
            </a:r>
            <a:endParaRPr lang="el-GR" sz="2000" dirty="0" smtClean="0">
              <a:latin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</a:rPr>
              <a:t>796 cm</a:t>
            </a:r>
            <a:r>
              <a:rPr lang="el-GR" sz="2000" dirty="0" smtClean="0">
                <a:latin typeface="Calibri" pitchFamily="34" charset="0"/>
              </a:rPr>
              <a:t>-</a:t>
            </a:r>
            <a:r>
              <a:rPr lang="en-US" sz="2000" dirty="0" smtClean="0">
                <a:latin typeface="Calibri" pitchFamily="34" charset="0"/>
              </a:rPr>
              <a:t>1 for the cyclic</a:t>
            </a:r>
            <a:r>
              <a:rPr lang="el-GR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heptamer</a:t>
            </a:r>
            <a:endParaRPr lang="el-GR" sz="2000" dirty="0" smtClean="0">
              <a:latin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</a:rPr>
              <a:t> and a less-well-resolved set of lines at 600–500 cm1 for the cyclic</a:t>
            </a:r>
            <a:r>
              <a:rPr lang="el-GR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octamer</a:t>
            </a:r>
            <a:r>
              <a:rPr lang="en-US" sz="2000" dirty="0" smtClean="0"/>
              <a:t>.</a:t>
            </a:r>
            <a:endParaRPr lang="el-GR" sz="2000" b="1" dirty="0" smtClean="0">
              <a:solidFill>
                <a:schemeClr val="bg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>
              <a:buNone/>
            </a:pPr>
            <a:endParaRPr lang="el-GR" sz="2000" b="1" dirty="0">
              <a:solidFill>
                <a:schemeClr val="bg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Calibri" pitchFamily="34" charset="0"/>
              </a:rPr>
              <a:t>Spectral Properties of </a:t>
            </a:r>
            <a:r>
              <a:rPr lang="en-US" sz="3600" b="1" dirty="0" err="1" smtClean="0">
                <a:latin typeface="Calibri" pitchFamily="34" charset="0"/>
              </a:rPr>
              <a:t>Calixarenes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609329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400" dirty="0" smtClean="0">
                <a:latin typeface="Calibri" pitchFamily="34" charset="0"/>
              </a:rPr>
              <a:t>Φάσμα Υπεριώδους</a:t>
            </a:r>
          </a:p>
          <a:p>
            <a:pPr>
              <a:buNone/>
            </a:pPr>
            <a:r>
              <a:rPr lang="el-GR" sz="2000" dirty="0" smtClean="0">
                <a:latin typeface="Calibri" pitchFamily="34" charset="0"/>
              </a:rPr>
              <a:t>2</a:t>
            </a:r>
            <a:r>
              <a:rPr lang="el-GR" sz="2400" dirty="0" smtClean="0">
                <a:latin typeface="Calibri" pitchFamily="34" charset="0"/>
              </a:rPr>
              <a:t> </a:t>
            </a:r>
            <a:r>
              <a:rPr lang="el-GR" sz="2000" dirty="0" smtClean="0">
                <a:latin typeface="Calibri" pitchFamily="34" charset="0"/>
              </a:rPr>
              <a:t>μέγιστα απορρόφησης στα </a:t>
            </a:r>
            <a:r>
              <a:rPr lang="el-GR" sz="2000" b="1" i="1" dirty="0" smtClean="0">
                <a:solidFill>
                  <a:srgbClr val="92D050"/>
                </a:solidFill>
                <a:latin typeface="Calibri" pitchFamily="34" charset="0"/>
              </a:rPr>
              <a:t>280</a:t>
            </a:r>
            <a:r>
              <a:rPr lang="en-US" sz="2000" b="1" i="1" dirty="0" smtClean="0">
                <a:solidFill>
                  <a:srgbClr val="92D050"/>
                </a:solidFill>
                <a:latin typeface="Calibri" pitchFamily="34" charset="0"/>
              </a:rPr>
              <a:t>nm </a:t>
            </a:r>
            <a:r>
              <a:rPr lang="el-GR" sz="2000" dirty="0" smtClean="0">
                <a:latin typeface="Calibri" pitchFamily="34" charset="0"/>
              </a:rPr>
              <a:t>κ </a:t>
            </a:r>
            <a:r>
              <a:rPr lang="el-GR" sz="2000" b="1" i="1" dirty="0" smtClean="0">
                <a:solidFill>
                  <a:srgbClr val="92D050"/>
                </a:solidFill>
                <a:latin typeface="Calibri" pitchFamily="34" charset="0"/>
              </a:rPr>
              <a:t>288</a:t>
            </a:r>
            <a:r>
              <a:rPr lang="en-US" sz="2000" b="1" i="1" dirty="0" smtClean="0">
                <a:solidFill>
                  <a:srgbClr val="92D050"/>
                </a:solidFill>
                <a:latin typeface="Calibri" pitchFamily="34" charset="0"/>
              </a:rPr>
              <a:t>nm</a:t>
            </a:r>
            <a:r>
              <a:rPr lang="el-GR" sz="2000" b="1" i="1" dirty="0" smtClean="0">
                <a:solidFill>
                  <a:srgbClr val="92D050"/>
                </a:solidFill>
                <a:latin typeface="Calibri" pitchFamily="34" charset="0"/>
              </a:rPr>
              <a:t> </a:t>
            </a:r>
            <a:r>
              <a:rPr lang="el-GR" sz="2000" dirty="0" smtClean="0">
                <a:latin typeface="Calibri" pitchFamily="34" charset="0"/>
              </a:rPr>
              <a:t>(διαλύτες </a:t>
            </a:r>
            <a:r>
              <a:rPr lang="en-US" sz="2000" dirty="0" smtClean="0">
                <a:latin typeface="Calibri" pitchFamily="34" charset="0"/>
              </a:rPr>
              <a:t>CHCl3 </a:t>
            </a:r>
            <a:r>
              <a:rPr lang="el-GR" sz="2000" dirty="0" smtClean="0">
                <a:latin typeface="Calibri" pitchFamily="34" charset="0"/>
              </a:rPr>
              <a:t>κ </a:t>
            </a:r>
            <a:r>
              <a:rPr lang="el-GR" sz="2000" dirty="0" err="1" smtClean="0">
                <a:latin typeface="Calibri" pitchFamily="34" charset="0"/>
              </a:rPr>
              <a:t>διοξάνη</a:t>
            </a:r>
            <a:r>
              <a:rPr lang="el-GR" sz="2000" dirty="0" smtClean="0">
                <a:latin typeface="Calibri" pitchFamily="34" charset="0"/>
              </a:rPr>
              <a:t>) 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latin typeface="Calibri" pitchFamily="34" charset="0"/>
              </a:rPr>
              <a:t>Φάσμα </a:t>
            </a:r>
            <a:r>
              <a:rPr lang="en-US" sz="2400" dirty="0" smtClean="0">
                <a:latin typeface="Calibri" pitchFamily="34" charset="0"/>
              </a:rPr>
              <a:t>NMR </a:t>
            </a:r>
            <a:endParaRPr lang="el-GR" sz="2400" dirty="0" smtClean="0">
              <a:latin typeface="Calibri" pitchFamily="34" charset="0"/>
            </a:endParaRPr>
          </a:p>
          <a:p>
            <a:pPr>
              <a:buNone/>
            </a:pPr>
            <a:r>
              <a:rPr lang="el-GR" sz="2400" dirty="0" smtClean="0">
                <a:latin typeface="Calibri" pitchFamily="34" charset="0"/>
              </a:rPr>
              <a:t>Χρησιμότητα τεχνικής </a:t>
            </a:r>
          </a:p>
          <a:p>
            <a:pPr>
              <a:buNone/>
            </a:pPr>
            <a:endParaRPr lang="el-GR" sz="2400" dirty="0" smtClean="0">
              <a:latin typeface="Calibri" pitchFamily="34" charset="0"/>
            </a:endParaRPr>
          </a:p>
          <a:p>
            <a:pPr>
              <a:buNone/>
            </a:pPr>
            <a:endParaRPr lang="el-GR" sz="2400" dirty="0">
              <a:latin typeface="Calibri" pitchFamily="34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43776"/>
            <a:ext cx="7230882" cy="431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7308304" y="2348880"/>
            <a:ext cx="20162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Calibri" pitchFamily="34" charset="0"/>
              </a:rPr>
              <a:t>Συμμετρία =&gt;  απλούστερο φάσμα</a:t>
            </a:r>
          </a:p>
          <a:p>
            <a:r>
              <a:rPr lang="el-GR" sz="2000" dirty="0" smtClean="0">
                <a:latin typeface="Calibri" pitchFamily="34" charset="0"/>
              </a:rPr>
              <a:t>4 κορυφές για αρωματικούς </a:t>
            </a:r>
            <a:r>
              <a:rPr lang="en-US" sz="2000" dirty="0" smtClean="0">
                <a:latin typeface="Calibri" pitchFamily="34" charset="0"/>
              </a:rPr>
              <a:t>C</a:t>
            </a:r>
            <a:br>
              <a:rPr lang="en-US" sz="2000" dirty="0" smtClean="0">
                <a:latin typeface="Calibri" pitchFamily="34" charset="0"/>
              </a:rPr>
            </a:br>
            <a:r>
              <a:rPr lang="en-US" sz="2000" dirty="0" smtClean="0">
                <a:latin typeface="Calibri" pitchFamily="34" charset="0"/>
              </a:rPr>
              <a:t>1 </a:t>
            </a:r>
            <a:r>
              <a:rPr lang="el-GR" sz="2000" dirty="0" smtClean="0">
                <a:latin typeface="Calibri" pitchFamily="34" charset="0"/>
              </a:rPr>
              <a:t>για </a:t>
            </a:r>
            <a:r>
              <a:rPr lang="en-US" sz="2000" dirty="0" smtClean="0">
                <a:latin typeface="Calibri" pitchFamily="34" charset="0"/>
              </a:rPr>
              <a:t>–CH2</a:t>
            </a:r>
            <a:br>
              <a:rPr lang="en-US" sz="2000" dirty="0" smtClean="0">
                <a:latin typeface="Calibri" pitchFamily="34" charset="0"/>
              </a:rPr>
            </a:br>
            <a:r>
              <a:rPr lang="en-US" sz="2000" dirty="0" smtClean="0">
                <a:latin typeface="Calibri" pitchFamily="34" charset="0"/>
              </a:rPr>
              <a:t>2 </a:t>
            </a:r>
            <a:r>
              <a:rPr lang="el-GR" sz="2000" dirty="0" smtClean="0">
                <a:latin typeface="Calibri" pitchFamily="34" charset="0"/>
              </a:rPr>
              <a:t>για </a:t>
            </a:r>
            <a:r>
              <a:rPr lang="en-US" sz="2000" dirty="0" err="1" smtClean="0">
                <a:latin typeface="Calibri" pitchFamily="34" charset="0"/>
              </a:rPr>
              <a:t>tert-butylC</a:t>
            </a:r>
            <a:endParaRPr lang="el-GR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Calibri" pitchFamily="34" charset="0"/>
              </a:rPr>
              <a:t>Spectral Properties of </a:t>
            </a:r>
            <a:r>
              <a:rPr lang="en-US" sz="3600" b="1" dirty="0" err="1" smtClean="0">
                <a:latin typeface="Calibri" pitchFamily="34" charset="0"/>
              </a:rPr>
              <a:t>Calixarenes</a:t>
            </a:r>
            <a:endParaRPr lang="el-GR" sz="36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4"/>
            <a:ext cx="7056784" cy="4439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C:\Users\ΑΓΑΠΗ\Desktop\αρχείο λήψη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556792"/>
            <a:ext cx="1963291" cy="1963291"/>
          </a:xfrm>
          <a:prstGeom prst="rect">
            <a:avLst/>
          </a:prstGeom>
          <a:noFill/>
        </p:spPr>
      </p:pic>
      <p:sp>
        <p:nvSpPr>
          <p:cNvPr id="8" name="7 - TextBox"/>
          <p:cNvSpPr txBox="1"/>
          <p:nvPr/>
        </p:nvSpPr>
        <p:spPr>
          <a:xfrm>
            <a:off x="0" y="692696"/>
            <a:ext cx="6300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Calibri" pitchFamily="34" charset="0"/>
              </a:rPr>
              <a:t>Απλό φάσμα για συμμετρικά υποκατεστημένα </a:t>
            </a:r>
            <a:r>
              <a:rPr lang="en-US" sz="2000" dirty="0" err="1" smtClean="0">
                <a:latin typeface="Calibri" pitchFamily="34" charset="0"/>
              </a:rPr>
              <a:t>calixarenes</a:t>
            </a:r>
            <a:r>
              <a:rPr lang="en-US" sz="2000" dirty="0" smtClean="0">
                <a:latin typeface="Calibri" pitchFamily="34" charset="0"/>
              </a:rPr>
              <a:t> </a:t>
            </a:r>
            <a:endParaRPr lang="el-GR" sz="2000" dirty="0">
              <a:latin typeface="Calibri" pitchFamily="34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179512" y="5733256"/>
            <a:ext cx="6300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‘</a:t>
            </a:r>
            <a:r>
              <a:rPr lang="el-GR" sz="2000" dirty="0" err="1" smtClean="0">
                <a:latin typeface="Calibri" pitchFamily="34" charset="0"/>
              </a:rPr>
              <a:t>Ολα</a:t>
            </a:r>
            <a:r>
              <a:rPr lang="el-GR" sz="2000" dirty="0" smtClean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singlet</a:t>
            </a:r>
            <a:r>
              <a:rPr lang="el-GR" sz="2000" dirty="0" smtClean="0">
                <a:latin typeface="Calibri" pitchFamily="34" charset="0"/>
              </a:rPr>
              <a:t> </a:t>
            </a:r>
            <a:endParaRPr lang="en-US" sz="2000" dirty="0" smtClean="0">
              <a:latin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</a:rPr>
              <a:t>-CH2 </a:t>
            </a:r>
            <a:r>
              <a:rPr lang="el-GR" sz="2000" dirty="0" smtClean="0">
                <a:latin typeface="Calibri" pitchFamily="34" charset="0"/>
              </a:rPr>
              <a:t>ζευγάρι από </a:t>
            </a:r>
            <a:r>
              <a:rPr lang="en-US" sz="2000" dirty="0" smtClean="0">
                <a:latin typeface="Calibri" pitchFamily="34" charset="0"/>
              </a:rPr>
              <a:t>doublet</a:t>
            </a:r>
          </a:p>
          <a:p>
            <a:r>
              <a:rPr lang="en-US" sz="2000" dirty="0" smtClean="0">
                <a:latin typeface="Calibri" pitchFamily="34" charset="0"/>
              </a:rPr>
              <a:t>Sharp singlet </a:t>
            </a:r>
            <a:r>
              <a:rPr lang="el-GR" sz="2000" dirty="0" smtClean="0">
                <a:latin typeface="Calibri" pitchFamily="34" charset="0"/>
              </a:rPr>
              <a:t>(60 </a:t>
            </a:r>
            <a:r>
              <a:rPr lang="en-US" sz="2000" dirty="0" err="1" smtClean="0">
                <a:latin typeface="Calibri" pitchFamily="34" charset="0"/>
              </a:rPr>
              <a:t>oC</a:t>
            </a:r>
            <a:r>
              <a:rPr lang="en-US" sz="2000" dirty="0" smtClean="0">
                <a:latin typeface="Calibri" pitchFamily="34" charset="0"/>
              </a:rPr>
              <a:t>) - flexibility</a:t>
            </a:r>
            <a:endParaRPr lang="el-GR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Calibri" pitchFamily="34" charset="0"/>
              </a:rPr>
              <a:t>X-Ray Crystallography: </a:t>
            </a:r>
            <a:r>
              <a:rPr lang="el-GR" sz="3600" b="1" dirty="0" smtClean="0">
                <a:latin typeface="Calibri" pitchFamily="34" charset="0"/>
              </a:rPr>
              <a:t>Η τελική απόδειξη της δομής </a:t>
            </a:r>
            <a:endParaRPr lang="el-GR" sz="3600" b="1" dirty="0">
              <a:latin typeface="Calibri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124744"/>
            <a:ext cx="8640960" cy="5733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Calibri" pitchFamily="34" charset="0"/>
              </a:rPr>
              <a:t>1979 (</a:t>
            </a:r>
            <a:r>
              <a:rPr lang="en-US" sz="2400" dirty="0" err="1" smtClean="0">
                <a:latin typeface="Calibri" pitchFamily="34" charset="0"/>
              </a:rPr>
              <a:t>Andreetti,Ungaro</a:t>
            </a:r>
            <a:r>
              <a:rPr lang="en-US" sz="2400" dirty="0" smtClean="0">
                <a:latin typeface="Calibri" pitchFamily="34" charset="0"/>
              </a:rPr>
              <a:t> and </a:t>
            </a:r>
            <a:r>
              <a:rPr lang="en-US" sz="2400" dirty="0" err="1" smtClean="0">
                <a:latin typeface="Calibri" pitchFamily="34" charset="0"/>
              </a:rPr>
              <a:t>Pochinine</a:t>
            </a:r>
            <a:r>
              <a:rPr lang="en-US" sz="2400" dirty="0" smtClean="0">
                <a:latin typeface="Calibri" pitchFamily="34" charset="0"/>
              </a:rPr>
              <a:t>) : </a:t>
            </a:r>
            <a:r>
              <a:rPr lang="el-GR" sz="2400" dirty="0" smtClean="0">
                <a:latin typeface="Calibri" pitchFamily="34" charset="0"/>
              </a:rPr>
              <a:t>1</a:t>
            </a:r>
            <a:r>
              <a:rPr lang="el-GR" sz="2400" baseline="30000" dirty="0" smtClean="0">
                <a:latin typeface="Calibri" pitchFamily="34" charset="0"/>
              </a:rPr>
              <a:t>Η</a:t>
            </a:r>
            <a:r>
              <a:rPr lang="el-GR" sz="2400" dirty="0" smtClean="0">
                <a:latin typeface="Calibri" pitchFamily="34" charset="0"/>
              </a:rPr>
              <a:t> κρυσταλλογραφική δομή </a:t>
            </a:r>
            <a:r>
              <a:rPr lang="en-US" sz="2400" dirty="0" smtClean="0">
                <a:latin typeface="Calibri" pitchFamily="34" charset="0"/>
              </a:rPr>
              <a:t>phenol-derived </a:t>
            </a:r>
            <a:r>
              <a:rPr lang="en-US" sz="2400" dirty="0" err="1" smtClean="0">
                <a:latin typeface="Calibri" pitchFamily="34" charset="0"/>
              </a:rPr>
              <a:t>calixarene</a:t>
            </a:r>
            <a:endParaRPr lang="el-GR" sz="24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Calibri" pitchFamily="34" charset="0"/>
              </a:rPr>
              <a:t>E</a:t>
            </a:r>
            <a:r>
              <a:rPr lang="el-GR" sz="2400" dirty="0" err="1" smtClean="0">
                <a:latin typeface="Calibri" pitchFamily="34" charset="0"/>
              </a:rPr>
              <a:t>πιβεβαιώνεται</a:t>
            </a:r>
            <a:r>
              <a:rPr lang="el-GR" sz="2400" dirty="0" smtClean="0">
                <a:latin typeface="Calibri" pitchFamily="34" charset="0"/>
              </a:rPr>
              <a:t> 4 χρόνια αργότερα </a:t>
            </a:r>
          </a:p>
          <a:p>
            <a:pPr>
              <a:buNone/>
            </a:pPr>
            <a:r>
              <a:rPr lang="el-GR" sz="2400" dirty="0" smtClean="0">
                <a:latin typeface="Calibri" pitchFamily="34" charset="0"/>
              </a:rPr>
              <a:t>Κυκλική τετραμερής δομή</a:t>
            </a:r>
          </a:p>
          <a:p>
            <a:pPr>
              <a:buNone/>
            </a:pPr>
            <a:r>
              <a:rPr lang="el-GR" sz="2400" dirty="0" smtClean="0">
                <a:latin typeface="Calibri" pitchFamily="34" charset="0"/>
              </a:rPr>
              <a:t>Διαπιστώθηκε τολουόλιο μέσα στην κοιλότητα </a:t>
            </a:r>
          </a:p>
          <a:p>
            <a:pPr>
              <a:buNone/>
            </a:pPr>
            <a:r>
              <a:rPr lang="el-GR" sz="2400" b="1" dirty="0" smtClean="0">
                <a:solidFill>
                  <a:srgbClr val="FFC000"/>
                </a:solidFill>
                <a:latin typeface="Calibri" pitchFamily="34" charset="0"/>
              </a:rPr>
              <a:t>ΔΥΝΑΤΟΤΗΤΑ ΣΧΗΜΑΤΙΣΜΟΥ ΣΥΜΠΛΟΚΩΝ </a:t>
            </a:r>
          </a:p>
          <a:p>
            <a:pPr>
              <a:buNone/>
            </a:pPr>
            <a:r>
              <a:rPr lang="el-GR" sz="2400" b="1" dirty="0" smtClean="0">
                <a:solidFill>
                  <a:srgbClr val="FFC000"/>
                </a:solidFill>
                <a:latin typeface="Calibri" pitchFamily="34" charset="0"/>
              </a:rPr>
              <a:t>ΕΓΚΛΕΙΣΜΟΥ</a:t>
            </a:r>
          </a:p>
          <a:p>
            <a:pPr>
              <a:buNone/>
            </a:pPr>
            <a:r>
              <a:rPr lang="el-GR" sz="2800" b="1" dirty="0" smtClean="0">
                <a:solidFill>
                  <a:srgbClr val="FFC000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484784"/>
            <a:ext cx="263842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789040"/>
            <a:ext cx="2954499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TextBox"/>
          <p:cNvSpPr txBox="1"/>
          <p:nvPr/>
        </p:nvSpPr>
        <p:spPr>
          <a:xfrm>
            <a:off x="179512" y="4293096"/>
            <a:ext cx="28083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Βελόνες χάνουν την μορφολογία κ καταρρέουν σε σκόνη</a:t>
            </a:r>
          </a:p>
          <a:p>
            <a:r>
              <a:rPr lang="el-GR" dirty="0" smtClean="0">
                <a:latin typeface="Calibri" pitchFamily="34" charset="0"/>
              </a:rPr>
              <a:t>Κρυστάλλωση από </a:t>
            </a:r>
            <a:r>
              <a:rPr lang="el-GR" dirty="0" err="1" smtClean="0">
                <a:latin typeface="Calibri" pitchFamily="34" charset="0"/>
              </a:rPr>
              <a:t>πυριδίνη</a:t>
            </a:r>
            <a:endParaRPr lang="el-GR" dirty="0" smtClean="0">
              <a:latin typeface="Calibri" pitchFamily="34" charset="0"/>
            </a:endParaRPr>
          </a:p>
          <a:p>
            <a:r>
              <a:rPr lang="el-GR" dirty="0" smtClean="0">
                <a:latin typeface="Calibri" pitchFamily="34" charset="0"/>
              </a:rPr>
              <a:t>Διατήρηση </a:t>
            </a:r>
            <a:r>
              <a:rPr lang="el-GR" dirty="0" err="1" smtClean="0">
                <a:latin typeface="Calibri" pitchFamily="34" charset="0"/>
              </a:rPr>
              <a:t>συμπλόκου</a:t>
            </a:r>
            <a:r>
              <a:rPr lang="el-GR" dirty="0" smtClean="0">
                <a:latin typeface="Calibri" pitchFamily="34" charset="0"/>
              </a:rPr>
              <a:t> σε περιβάλλον κορεσμένο </a:t>
            </a:r>
            <a:r>
              <a:rPr lang="el-GR" dirty="0" err="1" smtClean="0">
                <a:latin typeface="Calibri" pitchFamily="34" charset="0"/>
              </a:rPr>
              <a:t>πυριδίνης</a:t>
            </a:r>
            <a:r>
              <a:rPr lang="el-GR" dirty="0" smtClean="0">
                <a:latin typeface="Calibri" pitchFamily="34" charset="0"/>
              </a:rPr>
              <a:t>  κατά τη συλλογή των ανακλάσεων Χ-</a:t>
            </a:r>
            <a:r>
              <a:rPr lang="en-US" dirty="0" smtClean="0">
                <a:latin typeface="Calibri" pitchFamily="34" charset="0"/>
              </a:rPr>
              <a:t>ray</a:t>
            </a:r>
            <a:endParaRPr lang="el-GR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 smtClean="0">
                <a:effectLst/>
                <a:latin typeface="Calibri" pitchFamily="34" charset="0"/>
              </a:rPr>
              <a:t>Functionalization</a:t>
            </a:r>
            <a:endParaRPr lang="el-GR" sz="3600" b="1" dirty="0">
              <a:effectLst/>
              <a:latin typeface="Calibri" pitchFamily="34" charset="0"/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628800"/>
            <a:ext cx="5412612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- TextBox"/>
          <p:cNvSpPr txBox="1"/>
          <p:nvPr/>
        </p:nvSpPr>
        <p:spPr>
          <a:xfrm>
            <a:off x="0" y="620688"/>
            <a:ext cx="91440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Upper rim (wide) : made up of </a:t>
            </a:r>
            <a:r>
              <a:rPr lang="en-US" sz="2000" i="1" dirty="0" err="1" smtClean="0">
                <a:latin typeface="Calibri" pitchFamily="34" charset="0"/>
              </a:rPr>
              <a:t>tert</a:t>
            </a:r>
            <a:r>
              <a:rPr lang="en-US" sz="2000" i="1" dirty="0" smtClean="0">
                <a:latin typeface="Calibri" pitchFamily="34" charset="0"/>
              </a:rPr>
              <a:t>-butyl </a:t>
            </a:r>
            <a:r>
              <a:rPr lang="en-US" sz="2000" dirty="0" smtClean="0">
                <a:latin typeface="Calibri" pitchFamily="34" charset="0"/>
              </a:rPr>
              <a:t>groups on the </a:t>
            </a:r>
            <a:r>
              <a:rPr lang="en-US" sz="2000" dirty="0" err="1" smtClean="0">
                <a:latin typeface="Calibri" pitchFamily="34" charset="0"/>
              </a:rPr>
              <a:t>phenolic</a:t>
            </a:r>
            <a:r>
              <a:rPr lang="en-US" sz="2000" dirty="0" smtClean="0">
                <a:latin typeface="Calibri" pitchFamily="34" charset="0"/>
              </a:rPr>
              <a:t> ring</a:t>
            </a:r>
          </a:p>
          <a:p>
            <a:endParaRPr lang="en-US" dirty="0"/>
          </a:p>
          <a:p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dirty="0" smtClean="0">
                <a:latin typeface="Calibri" pitchFamily="34" charset="0"/>
              </a:rPr>
              <a:t>ower </a:t>
            </a:r>
            <a:r>
              <a:rPr lang="en-US" sz="2000" dirty="0">
                <a:latin typeface="Calibri" pitchFamily="34" charset="0"/>
              </a:rPr>
              <a:t>(</a:t>
            </a:r>
            <a:r>
              <a:rPr lang="en-US" sz="2000" dirty="0" smtClean="0">
                <a:latin typeface="Calibri" pitchFamily="34" charset="0"/>
              </a:rPr>
              <a:t>narrow) </a:t>
            </a:r>
            <a:r>
              <a:rPr lang="en-US" sz="2000" dirty="0">
                <a:latin typeface="Calibri" pitchFamily="34" charset="0"/>
              </a:rPr>
              <a:t>rim </a:t>
            </a:r>
            <a:r>
              <a:rPr lang="en-US" sz="2000" dirty="0" smtClean="0">
                <a:latin typeface="Calibri" pitchFamily="34" charset="0"/>
              </a:rPr>
              <a:t>:comprised </a:t>
            </a:r>
            <a:r>
              <a:rPr lang="en-US" sz="2000" dirty="0">
                <a:latin typeface="Calibri" pitchFamily="34" charset="0"/>
              </a:rPr>
              <a:t>of </a:t>
            </a:r>
            <a:r>
              <a:rPr lang="en-US" sz="2000" dirty="0" err="1">
                <a:latin typeface="Calibri" pitchFamily="34" charset="0"/>
              </a:rPr>
              <a:t>phenolic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hydroxyl groups</a:t>
            </a:r>
          </a:p>
          <a:p>
            <a:endParaRPr lang="en-US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err="1" smtClean="0">
                <a:effectLst/>
                <a:latin typeface="Calibri" pitchFamily="34" charset="0"/>
              </a:rPr>
              <a:t>Functionalization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400" dirty="0" smtClean="0">
                <a:latin typeface="Calibri" pitchFamily="34" charset="0"/>
              </a:rPr>
              <a:t>Α.</a:t>
            </a:r>
            <a:r>
              <a:rPr lang="en-US" sz="2400" dirty="0" smtClean="0">
                <a:latin typeface="Calibri" pitchFamily="34" charset="0"/>
              </a:rPr>
              <a:t>Upper-rim</a:t>
            </a:r>
            <a:r>
              <a:rPr lang="el-GR" sz="2400" dirty="0" smtClean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modification of </a:t>
            </a:r>
            <a:r>
              <a:rPr lang="en-US" sz="2400" dirty="0" err="1" smtClean="0">
                <a:latin typeface="Calibri" pitchFamily="34" charset="0"/>
              </a:rPr>
              <a:t>calix</a:t>
            </a:r>
            <a:r>
              <a:rPr lang="en-US" sz="2400" dirty="0" smtClean="0">
                <a:latin typeface="Calibri" pitchFamily="34" charset="0"/>
              </a:rPr>
              <a:t>[n]</a:t>
            </a:r>
            <a:r>
              <a:rPr lang="en-US" sz="2400" dirty="0" err="1" smtClean="0">
                <a:latin typeface="Calibri" pitchFamily="34" charset="0"/>
              </a:rPr>
              <a:t>arenes</a:t>
            </a:r>
            <a:endParaRPr lang="el-GR" sz="24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2000" dirty="0" smtClean="0">
                <a:latin typeface="Calibri" pitchFamily="34" charset="0"/>
              </a:rPr>
              <a:t>Easy removal of the </a:t>
            </a:r>
            <a:r>
              <a:rPr lang="en-US" sz="2000" i="1" dirty="0" smtClean="0">
                <a:latin typeface="Calibri" pitchFamily="34" charset="0"/>
              </a:rPr>
              <a:t>t-butyl group</a:t>
            </a:r>
            <a:endParaRPr lang="el-GR" sz="2000" i="1" dirty="0" smtClean="0">
              <a:latin typeface="Calibri" pitchFamily="34" charset="0"/>
            </a:endParaRPr>
          </a:p>
          <a:p>
            <a:pPr>
              <a:buNone/>
            </a:pPr>
            <a:endParaRPr lang="el-GR" sz="2000" dirty="0">
              <a:latin typeface="Calibri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84785"/>
            <a:ext cx="4283968" cy="264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4644008" y="1268760"/>
            <a:ext cx="4392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Calibri" pitchFamily="34" charset="0"/>
              </a:rPr>
              <a:t>An </a:t>
            </a:r>
            <a:r>
              <a:rPr lang="en-US" i="1" dirty="0" err="1" smtClean="0">
                <a:latin typeface="Calibri" pitchFamily="34" charset="0"/>
              </a:rPr>
              <a:t>Rh−Rh</a:t>
            </a:r>
            <a:r>
              <a:rPr lang="en-US" i="1" dirty="0" smtClean="0">
                <a:latin typeface="Calibri" pitchFamily="34" charset="0"/>
              </a:rPr>
              <a:t> unit</a:t>
            </a:r>
            <a:r>
              <a:rPr lang="el-GR" i="1" dirty="0" smtClean="0">
                <a:latin typeface="Calibri" pitchFamily="34" charset="0"/>
              </a:rPr>
              <a:t> </a:t>
            </a:r>
            <a:r>
              <a:rPr lang="en-US" i="1" dirty="0" smtClean="0">
                <a:latin typeface="Calibri" pitchFamily="34" charset="0"/>
              </a:rPr>
              <a:t>formed an intermolecular link</a:t>
            </a:r>
            <a:r>
              <a:rPr lang="el-GR" i="1" dirty="0" smtClean="0">
                <a:latin typeface="Calibri" pitchFamily="34" charset="0"/>
              </a:rPr>
              <a:t> </a:t>
            </a:r>
            <a:r>
              <a:rPr lang="en-US" i="1" dirty="0" smtClean="0">
                <a:latin typeface="Calibri" pitchFamily="34" charset="0"/>
              </a:rPr>
              <a:t>between two </a:t>
            </a:r>
            <a:r>
              <a:rPr lang="en-US" i="1" dirty="0" err="1" smtClean="0">
                <a:latin typeface="Calibri" pitchFamily="34" charset="0"/>
              </a:rPr>
              <a:t>calix</a:t>
            </a:r>
            <a:r>
              <a:rPr lang="en-US" i="1" dirty="0" smtClean="0">
                <a:latin typeface="Calibri" pitchFamily="34" charset="0"/>
              </a:rPr>
              <a:t>[4]</a:t>
            </a:r>
            <a:r>
              <a:rPr lang="en-US" i="1" dirty="0" err="1" smtClean="0">
                <a:latin typeface="Calibri" pitchFamily="34" charset="0"/>
              </a:rPr>
              <a:t>arenes</a:t>
            </a:r>
            <a:r>
              <a:rPr lang="el-GR" i="1" dirty="0" smtClean="0">
                <a:latin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</a:rPr>
              <a:t>macrocycles</a:t>
            </a:r>
            <a:r>
              <a:rPr lang="en-US" i="1" dirty="0" smtClean="0">
                <a:latin typeface="Calibri" pitchFamily="34" charset="0"/>
              </a:rPr>
              <a:t> </a:t>
            </a:r>
            <a:endParaRPr lang="el-GR" i="1" dirty="0" smtClean="0">
              <a:latin typeface="Calibri" pitchFamily="34" charset="0"/>
            </a:endParaRPr>
          </a:p>
          <a:p>
            <a:r>
              <a:rPr lang="en-US" i="1" dirty="0" err="1" smtClean="0">
                <a:latin typeface="Calibri" pitchFamily="34" charset="0"/>
              </a:rPr>
              <a:t>ligand</a:t>
            </a:r>
            <a:r>
              <a:rPr lang="en-US" i="1" dirty="0" smtClean="0">
                <a:latin typeface="Calibri" pitchFamily="34" charset="0"/>
              </a:rPr>
              <a:t> for transition metal catalysts</a:t>
            </a:r>
            <a:endParaRPr lang="el-GR" i="1" dirty="0">
              <a:latin typeface="Calibri" pitchFamily="34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38625"/>
            <a:ext cx="46101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Ορθογώνιο"/>
          <p:cNvSpPr/>
          <p:nvPr/>
        </p:nvSpPr>
        <p:spPr>
          <a:xfrm>
            <a:off x="4788024" y="4221088"/>
            <a:ext cx="4355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 smtClean="0">
                <a:latin typeface="Calibri" pitchFamily="34" charset="0"/>
              </a:rPr>
              <a:t>Heterocyclylmethanamines</a:t>
            </a:r>
            <a:r>
              <a:rPr lang="en-US" i="1" dirty="0" smtClean="0">
                <a:latin typeface="Calibri" pitchFamily="34" charset="0"/>
              </a:rPr>
              <a:t> attached at the upper rim of</a:t>
            </a:r>
            <a:r>
              <a:rPr lang="el-GR" i="1" dirty="0" smtClean="0">
                <a:latin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</a:rPr>
              <a:t>calix</a:t>
            </a:r>
            <a:r>
              <a:rPr lang="en-US" i="1" dirty="0" smtClean="0">
                <a:latin typeface="Calibri" pitchFamily="34" charset="0"/>
              </a:rPr>
              <a:t>[4]</a:t>
            </a:r>
            <a:r>
              <a:rPr lang="en-US" i="1" dirty="0" err="1" smtClean="0">
                <a:latin typeface="Calibri" pitchFamily="34" charset="0"/>
              </a:rPr>
              <a:t>arene</a:t>
            </a:r>
            <a:r>
              <a:rPr lang="en-US" i="1" dirty="0" smtClean="0">
                <a:latin typeface="Calibri" pitchFamily="34" charset="0"/>
              </a:rPr>
              <a:t> </a:t>
            </a:r>
            <a:endParaRPr lang="el-GR" i="1" dirty="0" smtClean="0">
              <a:latin typeface="Calibri" pitchFamily="34" charset="0"/>
            </a:endParaRPr>
          </a:p>
          <a:p>
            <a:r>
              <a:rPr lang="en-US" i="1" dirty="0" err="1" smtClean="0">
                <a:latin typeface="Calibri" pitchFamily="34" charset="0"/>
              </a:rPr>
              <a:t>ligand</a:t>
            </a:r>
            <a:r>
              <a:rPr lang="en-US" i="1" dirty="0" smtClean="0">
                <a:latin typeface="Calibri" pitchFamily="34" charset="0"/>
              </a:rPr>
              <a:t> for synthetic</a:t>
            </a:r>
            <a:r>
              <a:rPr lang="el-GR" i="1" dirty="0" smtClean="0">
                <a:latin typeface="Calibri" pitchFamily="34" charset="0"/>
              </a:rPr>
              <a:t> </a:t>
            </a:r>
            <a:r>
              <a:rPr lang="en-US" i="1" dirty="0" smtClean="0">
                <a:latin typeface="Calibri" pitchFamily="34" charset="0"/>
              </a:rPr>
              <a:t>modeling of multinuclear </a:t>
            </a:r>
            <a:r>
              <a:rPr lang="en-US" i="1" dirty="0" err="1" smtClean="0">
                <a:latin typeface="Calibri" pitchFamily="34" charset="0"/>
              </a:rPr>
              <a:t>metalloenzymes</a:t>
            </a:r>
            <a:endParaRPr lang="el-GR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 smtClean="0">
                <a:effectLst/>
                <a:latin typeface="Calibri" pitchFamily="34" charset="0"/>
              </a:rPr>
              <a:t>Functionalization</a:t>
            </a:r>
            <a:endParaRPr lang="el-GR" sz="3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8191239" cy="414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0" y="5013176"/>
            <a:ext cx="67265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Calixarene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monophosphines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 1 and 2 </a:t>
            </a:r>
            <a:endParaRPr lang="el-GR" sz="2000" b="1" dirty="0">
              <a:solidFill>
                <a:schemeClr val="bg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0" y="5445224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Nickel-catalyzed reactions of 5 and of 6 with Ph</a:t>
            </a:r>
            <a:r>
              <a:rPr lang="en-US" b="1" baseline="30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2</a:t>
            </a: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POEt affording </a:t>
            </a:r>
            <a:r>
              <a:rPr lang="en-US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calixarene</a:t>
            </a: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phosphine</a:t>
            </a: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 oxides 7 and 8</a:t>
            </a:r>
          </a:p>
          <a:p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Reduction with PhSiH</a:t>
            </a:r>
            <a:r>
              <a:rPr lang="en-US" b="1" baseline="30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3 </a:t>
            </a: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to give 1 and 2</a:t>
            </a:r>
            <a:endParaRPr lang="el-GR" b="1" dirty="0">
              <a:solidFill>
                <a:schemeClr val="bg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 smtClean="0">
                <a:effectLst/>
                <a:latin typeface="Calibri" pitchFamily="34" charset="0"/>
              </a:rPr>
              <a:t>Functionalization</a:t>
            </a:r>
            <a:endParaRPr lang="el-GR" sz="3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692696"/>
            <a:ext cx="6336704" cy="4398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0" y="530120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14 with [Pd(o-C</a:t>
            </a:r>
            <a:r>
              <a:rPr lang="en-US" b="1" baseline="30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6</a:t>
            </a: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H</a:t>
            </a:r>
            <a:r>
              <a:rPr lang="en-US" b="1" baseline="30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4</a:t>
            </a: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NMe</a:t>
            </a:r>
            <a:r>
              <a:rPr lang="en-US" b="1" baseline="30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2</a:t>
            </a: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)</a:t>
            </a:r>
            <a:r>
              <a:rPr lang="en-US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Cl</a:t>
            </a: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]</a:t>
            </a:r>
            <a:r>
              <a:rPr lang="en-US" b="1" baseline="30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2 </a:t>
            </a: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affords complex 25</a:t>
            </a:r>
          </a:p>
          <a:p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Treated </a:t>
            </a: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with AgBF</a:t>
            </a:r>
            <a:r>
              <a:rPr lang="en-US" b="1" baseline="30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4 </a:t>
            </a: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in THF to give the complex 26</a:t>
            </a:r>
          </a:p>
          <a:p>
            <a:r>
              <a:rPr lang="en-US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Recrystallization</a:t>
            </a: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 of 26 performed by slow diffusion of hexane into a commercial </a:t>
            </a:r>
            <a:r>
              <a:rPr lang="en-US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undried</a:t>
            </a: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 dichloromethane solution of 26 yields the </a:t>
            </a:r>
            <a:r>
              <a:rPr lang="en-US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aquo</a:t>
            </a: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 complex 27</a:t>
            </a:r>
            <a:endParaRPr lang="el-GR" b="1" dirty="0">
              <a:solidFill>
                <a:schemeClr val="bg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err="1" smtClean="0">
                <a:effectLst/>
                <a:latin typeface="Calibri" pitchFamily="34" charset="0"/>
              </a:rPr>
              <a:t>Functionalization</a:t>
            </a:r>
            <a:endParaRPr lang="el-GR" sz="36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55435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5652120" y="908720"/>
            <a:ext cx="3491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Calibri" pitchFamily="34" charset="0"/>
              </a:rPr>
              <a:t>28 and 29:phosphatase inhibitory properties</a:t>
            </a:r>
            <a:endParaRPr lang="el-GR" i="1" dirty="0">
              <a:latin typeface="Calibri" pitchFamily="34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0" y="2274838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Calibri" pitchFamily="34" charset="0"/>
              </a:rPr>
              <a:t>Introduction of </a:t>
            </a:r>
            <a:r>
              <a:rPr lang="en-US" i="1" dirty="0" err="1" smtClean="0">
                <a:latin typeface="Calibri" pitchFamily="34" charset="0"/>
              </a:rPr>
              <a:t>methylenebisphosphonic</a:t>
            </a:r>
            <a:r>
              <a:rPr lang="en-US" i="1" dirty="0" smtClean="0">
                <a:latin typeface="Calibri" pitchFamily="34" charset="0"/>
              </a:rPr>
              <a:t> acid 28 onto 30 form compounds such as 33 and 34, results in the efficient inhibition of alkaline </a:t>
            </a:r>
            <a:r>
              <a:rPr lang="en-US" i="1" dirty="0" err="1" smtClean="0">
                <a:latin typeface="Calibri" pitchFamily="34" charset="0"/>
              </a:rPr>
              <a:t>phosphatase</a:t>
            </a:r>
            <a:r>
              <a:rPr lang="en-US" i="1" dirty="0" smtClean="0">
                <a:latin typeface="Calibri" pitchFamily="34" charset="0"/>
              </a:rPr>
              <a:t> </a:t>
            </a:r>
          </a:p>
          <a:p>
            <a:r>
              <a:rPr lang="en-US" i="1" dirty="0" smtClean="0">
                <a:latin typeface="Calibri" pitchFamily="34" charset="0"/>
              </a:rPr>
              <a:t>Whereas this inhibition of 28 itself is only very low</a:t>
            </a:r>
            <a:endParaRPr lang="el-GR" i="1" dirty="0">
              <a:latin typeface="Calibri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9" y="2636912"/>
            <a:ext cx="1619672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12976"/>
            <a:ext cx="6467971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Ορθογώνιο"/>
          <p:cNvSpPr/>
          <p:nvPr/>
        </p:nvSpPr>
        <p:spPr>
          <a:xfrm>
            <a:off x="0" y="6525344"/>
            <a:ext cx="6876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Calibri" pitchFamily="34" charset="0"/>
              </a:rPr>
              <a:t>43 and 44 electrochemically recognize La</a:t>
            </a:r>
            <a:r>
              <a:rPr lang="en-US" i="1" baseline="30000" dirty="0" smtClean="0">
                <a:latin typeface="Calibri" pitchFamily="34" charset="0"/>
              </a:rPr>
              <a:t>3+</a:t>
            </a:r>
            <a:r>
              <a:rPr lang="en-US" i="1" dirty="0" smtClean="0">
                <a:latin typeface="Calibri" pitchFamily="34" charset="0"/>
              </a:rPr>
              <a:t>, Ce</a:t>
            </a:r>
            <a:r>
              <a:rPr lang="en-US" i="1" baseline="30000" dirty="0" smtClean="0">
                <a:latin typeface="Calibri" pitchFamily="34" charset="0"/>
              </a:rPr>
              <a:t>3+</a:t>
            </a:r>
            <a:r>
              <a:rPr lang="en-US" i="1" dirty="0" smtClean="0">
                <a:latin typeface="Calibri" pitchFamily="34" charset="0"/>
              </a:rPr>
              <a:t>, Pb</a:t>
            </a:r>
            <a:r>
              <a:rPr lang="en-US" i="1" baseline="30000" dirty="0" smtClean="0">
                <a:latin typeface="Calibri" pitchFamily="34" charset="0"/>
              </a:rPr>
              <a:t>2+ </a:t>
            </a:r>
            <a:r>
              <a:rPr lang="en-US" i="1" dirty="0" smtClean="0">
                <a:latin typeface="Calibri" pitchFamily="34" charset="0"/>
              </a:rPr>
              <a:t>and Cu</a:t>
            </a:r>
            <a:r>
              <a:rPr lang="en-US" i="1" baseline="30000" dirty="0" smtClean="0">
                <a:latin typeface="Calibri" pitchFamily="34" charset="0"/>
              </a:rPr>
              <a:t>2+ </a:t>
            </a:r>
            <a:r>
              <a:rPr lang="en-US" i="1" dirty="0" smtClean="0">
                <a:latin typeface="Calibri" pitchFamily="34" charset="0"/>
              </a:rPr>
              <a:t>ions </a:t>
            </a:r>
            <a:endParaRPr lang="el-GR" i="1" dirty="0">
              <a:latin typeface="Calibri" pitchFamily="34" charset="0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0" y="5805264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 smtClean="0">
                <a:latin typeface="Calibri" pitchFamily="34" charset="0"/>
              </a:rPr>
              <a:t>Dialdehyde</a:t>
            </a:r>
            <a:r>
              <a:rPr lang="en-US" i="1" dirty="0" smtClean="0">
                <a:latin typeface="Calibri" pitchFamily="34" charset="0"/>
              </a:rPr>
              <a:t> 45 with 4-ferrocenylaniline, affording the  Schiff base 43 and reduction to 44</a:t>
            </a:r>
            <a:endParaRPr lang="el-GR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effectLst/>
                <a:latin typeface="Calibri" pitchFamily="34" charset="0"/>
              </a:rPr>
              <a:t>Introduction to </a:t>
            </a:r>
            <a:r>
              <a:rPr lang="en-US" sz="3600" b="1" dirty="0" err="1" smtClean="0">
                <a:effectLst/>
                <a:latin typeface="Calibri" pitchFamily="34" charset="0"/>
              </a:rPr>
              <a:t>Calixarene</a:t>
            </a:r>
            <a:r>
              <a:rPr lang="en-US" sz="3600" b="1" dirty="0" smtClean="0">
                <a:effectLst/>
                <a:latin typeface="Calibri" pitchFamily="34" charset="0"/>
              </a:rPr>
              <a:t> Chemistry</a:t>
            </a:r>
            <a:endParaRPr lang="el-GR" sz="3600" dirty="0">
              <a:effectLst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Calibri" pitchFamily="34" charset="0"/>
              </a:rPr>
              <a:t>Molecular Chemistry to </a:t>
            </a:r>
            <a:r>
              <a:rPr lang="en-US" sz="2400" dirty="0" err="1" smtClean="0">
                <a:latin typeface="Calibri" pitchFamily="34" charset="0"/>
              </a:rPr>
              <a:t>Supramolecular</a:t>
            </a:r>
            <a:r>
              <a:rPr lang="en-US" sz="2400" dirty="0" smtClean="0">
                <a:latin typeface="Calibri" pitchFamily="34" charset="0"/>
              </a:rPr>
              <a:t> Chemistry</a:t>
            </a:r>
          </a:p>
          <a:p>
            <a:pPr>
              <a:buNone/>
            </a:pPr>
            <a:r>
              <a:rPr lang="en-US" sz="2400" dirty="0" err="1" smtClean="0">
                <a:latin typeface="Calibri" pitchFamily="34" charset="0"/>
              </a:rPr>
              <a:t>Supramolecular</a:t>
            </a:r>
            <a:r>
              <a:rPr lang="en-US" sz="2400" dirty="0" smtClean="0">
                <a:latin typeface="Calibri" pitchFamily="34" charset="0"/>
              </a:rPr>
              <a:t> Chemistry : </a:t>
            </a:r>
          </a:p>
          <a:p>
            <a:pPr marL="578358" indent="-514350">
              <a:buFont typeface="+mj-lt"/>
              <a:buAutoNum type="romanUcPeriod"/>
            </a:pPr>
            <a:r>
              <a:rPr lang="en-US" sz="2400" dirty="0" smtClean="0">
                <a:latin typeface="Calibri" pitchFamily="34" charset="0"/>
              </a:rPr>
              <a:t>Self-assembly of subunits </a:t>
            </a:r>
          </a:p>
          <a:p>
            <a:pPr marL="578358" indent="-514350">
              <a:buFont typeface="+mj-lt"/>
              <a:buAutoNum type="romanUcPeriod"/>
            </a:pPr>
            <a:r>
              <a:rPr lang="en-US" sz="2400" dirty="0" smtClean="0">
                <a:latin typeface="Calibri" pitchFamily="34" charset="0"/>
              </a:rPr>
              <a:t>Selective host-guest interactions</a:t>
            </a:r>
            <a:endParaRPr lang="el-GR" sz="24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2400" b="1" u="sng" dirty="0" smtClean="0">
                <a:latin typeface="Calibri" pitchFamily="34" charset="0"/>
              </a:rPr>
              <a:t>Self-assembly</a:t>
            </a:r>
          </a:p>
          <a:p>
            <a:pPr>
              <a:buNone/>
            </a:pPr>
            <a:r>
              <a:rPr lang="en-US" sz="2400" dirty="0" smtClean="0">
                <a:latin typeface="Calibri" pitchFamily="34" charset="0"/>
              </a:rPr>
              <a:t>Particles → Molecules → New Molecules → </a:t>
            </a:r>
            <a:r>
              <a:rPr lang="en-US" sz="2400" dirty="0" err="1" smtClean="0">
                <a:latin typeface="Calibri" pitchFamily="34" charset="0"/>
              </a:rPr>
              <a:t>Supramolecular</a:t>
            </a:r>
            <a:r>
              <a:rPr lang="en-US" sz="2400" dirty="0" smtClean="0">
                <a:latin typeface="Calibri" pitchFamily="34" charset="0"/>
              </a:rPr>
              <a:t> arrays or assemblies</a:t>
            </a:r>
          </a:p>
          <a:p>
            <a:pPr>
              <a:buNone/>
            </a:pPr>
            <a:endParaRPr lang="en-US" sz="24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2400" b="1" u="sng" dirty="0" smtClean="0">
                <a:latin typeface="Calibri" pitchFamily="34" charset="0"/>
              </a:rPr>
              <a:t>Host-Guest Chemistry</a:t>
            </a:r>
          </a:p>
          <a:p>
            <a:pPr marL="521208" indent="-457200">
              <a:buFont typeface="+mj-lt"/>
              <a:buAutoNum type="arabicPeriod"/>
            </a:pP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Cyclodextrins</a:t>
            </a:r>
            <a:endParaRPr lang="en-US" sz="2400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  <a:p>
            <a:pPr marL="521208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Crown-ethers</a:t>
            </a:r>
          </a:p>
          <a:p>
            <a:pPr marL="521208" indent="-457200">
              <a:buFont typeface="+mj-lt"/>
              <a:buAutoNum type="arabicPeriod"/>
            </a:pP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Calixarenes</a:t>
            </a:r>
            <a:endParaRPr lang="el-GR" sz="2400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4" name="Picture 2" descr="C:\Users\ΑΓΑΠΗ\Desktop\C9878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645024"/>
            <a:ext cx="2657861" cy="2410973"/>
          </a:xfrm>
          <a:prstGeom prst="rect">
            <a:avLst/>
          </a:prstGeom>
          <a:noFill/>
        </p:spPr>
      </p:pic>
      <p:pic>
        <p:nvPicPr>
          <p:cNvPr id="5" name="Picture 3" descr="C:\Users\ΑΓΑΠΗ\Desktop\18-crown-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789040"/>
            <a:ext cx="2084826" cy="2168159"/>
          </a:xfrm>
          <a:prstGeom prst="rect">
            <a:avLst/>
          </a:prstGeom>
          <a:noFill/>
        </p:spPr>
      </p:pic>
      <p:pic>
        <p:nvPicPr>
          <p:cNvPr id="2050" name="Picture 2" descr="C:\Users\ΑΓΑΠΗ\Desktop\imag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787908"/>
            <a:ext cx="2771800" cy="21370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 smtClean="0">
                <a:effectLst/>
                <a:latin typeface="Calibri" pitchFamily="34" charset="0"/>
              </a:rPr>
              <a:t>Functionalization</a:t>
            </a:r>
            <a:endParaRPr lang="el-GR" sz="36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8280920" cy="2874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0" y="4005064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Calibri" pitchFamily="34" charset="0"/>
              </a:rPr>
              <a:t>58a-k with </a:t>
            </a:r>
            <a:r>
              <a:rPr lang="en-US" i="1" dirty="0" err="1" smtClean="0">
                <a:latin typeface="Calibri" pitchFamily="34" charset="0"/>
              </a:rPr>
              <a:t>MeI</a:t>
            </a:r>
            <a:r>
              <a:rPr lang="en-US" i="1" dirty="0" smtClean="0">
                <a:latin typeface="Calibri" pitchFamily="34" charset="0"/>
              </a:rPr>
              <a:t> to form quaternary ammonium salts </a:t>
            </a:r>
          </a:p>
          <a:p>
            <a:r>
              <a:rPr lang="en-US" i="1" dirty="0" smtClean="0">
                <a:latin typeface="Calibri" pitchFamily="34" charset="0"/>
              </a:rPr>
              <a:t>Reaction with sodium cyanide yield </a:t>
            </a:r>
            <a:r>
              <a:rPr lang="en-US" i="1" dirty="0" err="1" smtClean="0">
                <a:latin typeface="Calibri" pitchFamily="34" charset="0"/>
              </a:rPr>
              <a:t>tris</a:t>
            </a:r>
            <a:r>
              <a:rPr lang="en-US" i="1" dirty="0" smtClean="0">
                <a:latin typeface="Calibri" pitchFamily="34" charset="0"/>
              </a:rPr>
              <a:t>(</a:t>
            </a:r>
            <a:r>
              <a:rPr lang="en-US" i="1" dirty="0" err="1" smtClean="0">
                <a:latin typeface="Calibri" pitchFamily="34" charset="0"/>
              </a:rPr>
              <a:t>cyanomethyl</a:t>
            </a:r>
            <a:r>
              <a:rPr lang="en-US" i="1" dirty="0" smtClean="0">
                <a:latin typeface="Calibri" pitchFamily="34" charset="0"/>
              </a:rPr>
              <a:t>)</a:t>
            </a:r>
            <a:r>
              <a:rPr lang="en-US" i="1" dirty="0" err="1" smtClean="0">
                <a:latin typeface="Calibri" pitchFamily="34" charset="0"/>
              </a:rPr>
              <a:t>calixarenes</a:t>
            </a:r>
            <a:r>
              <a:rPr lang="en-US" i="1" dirty="0" smtClean="0">
                <a:latin typeface="Calibri" pitchFamily="34" charset="0"/>
              </a:rPr>
              <a:t> 59a-k. </a:t>
            </a:r>
          </a:p>
          <a:p>
            <a:endParaRPr lang="en-US" i="1" dirty="0" smtClean="0">
              <a:latin typeface="Calibri" pitchFamily="34" charset="0"/>
            </a:endParaRPr>
          </a:p>
          <a:p>
            <a:r>
              <a:rPr lang="en-US" i="1" dirty="0" smtClean="0">
                <a:latin typeface="Calibri" pitchFamily="34" charset="0"/>
              </a:rPr>
              <a:t> Hydrolysis of 59a-k with KOH hydroxide affords </a:t>
            </a:r>
            <a:r>
              <a:rPr lang="en-US" i="1" dirty="0" err="1" smtClean="0">
                <a:latin typeface="Calibri" pitchFamily="34" charset="0"/>
              </a:rPr>
              <a:t>triscarboxycalixarenes</a:t>
            </a:r>
            <a:r>
              <a:rPr lang="en-US" i="1" dirty="0" smtClean="0">
                <a:latin typeface="Calibri" pitchFamily="34" charset="0"/>
              </a:rPr>
              <a:t> 57a-k</a:t>
            </a:r>
          </a:p>
          <a:p>
            <a:endParaRPr lang="en-US" i="1" dirty="0" smtClean="0">
              <a:latin typeface="Calibri" pitchFamily="34" charset="0"/>
            </a:endParaRPr>
          </a:p>
          <a:p>
            <a:r>
              <a:rPr lang="en-US" i="1" dirty="0" smtClean="0">
                <a:latin typeface="Calibri" pitchFamily="34" charset="0"/>
              </a:rPr>
              <a:t>All were found to form typical micelles in aqueous media at biologically relevant pH 6 and pH 8 values</a:t>
            </a:r>
            <a:r>
              <a:rPr lang="en-US" i="1" dirty="0" smtClean="0"/>
              <a:t>. </a:t>
            </a:r>
            <a:endParaRPr lang="el-GR" i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err="1" smtClean="0">
                <a:effectLst/>
                <a:latin typeface="Calibri" pitchFamily="34" charset="0"/>
              </a:rPr>
              <a:t>Functionalization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/>
          <a:lstStyle/>
          <a:p>
            <a:pPr>
              <a:buNone/>
            </a:pPr>
            <a:r>
              <a:rPr lang="en-US" sz="2400" dirty="0" smtClean="0">
                <a:latin typeface="Calibri" pitchFamily="34" charset="0"/>
              </a:rPr>
              <a:t>B.</a:t>
            </a:r>
            <a:r>
              <a:rPr lang="en-US" b="1" i="1" dirty="0" smtClean="0"/>
              <a:t> </a:t>
            </a:r>
            <a:r>
              <a:rPr lang="en-US" sz="2400" dirty="0" smtClean="0">
                <a:latin typeface="Calibri" pitchFamily="34" charset="0"/>
              </a:rPr>
              <a:t>Lower-rim modification of </a:t>
            </a:r>
            <a:r>
              <a:rPr lang="en-US" sz="2400" dirty="0" err="1" smtClean="0">
                <a:latin typeface="Calibri" pitchFamily="34" charset="0"/>
              </a:rPr>
              <a:t>calix</a:t>
            </a:r>
            <a:r>
              <a:rPr lang="en-US" sz="2400" dirty="0" smtClean="0">
                <a:latin typeface="Calibri" pitchFamily="34" charset="0"/>
              </a:rPr>
              <a:t>[n]</a:t>
            </a:r>
            <a:r>
              <a:rPr lang="en-US" sz="2400" dirty="0" err="1" smtClean="0">
                <a:latin typeface="Calibri" pitchFamily="34" charset="0"/>
              </a:rPr>
              <a:t>arenes</a:t>
            </a:r>
            <a:endParaRPr lang="en-US" sz="24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2000" dirty="0" smtClean="0">
                <a:latin typeface="Calibri" pitchFamily="34" charset="0"/>
              </a:rPr>
              <a:t>Less subjected to modifications, applications far greater</a:t>
            </a:r>
          </a:p>
          <a:p>
            <a:pPr>
              <a:buNone/>
            </a:pPr>
            <a:endParaRPr lang="en-US" sz="2000" dirty="0" smtClean="0">
              <a:latin typeface="Calibri" pitchFamily="34" charset="0"/>
            </a:endParaRPr>
          </a:p>
          <a:p>
            <a:pPr marL="578358" indent="-514350">
              <a:buAutoNum type="romanLcPeriod"/>
            </a:pPr>
            <a:r>
              <a:rPr lang="en-US" sz="2000" b="1" u="sng" dirty="0" err="1" smtClean="0">
                <a:latin typeface="Calibri" pitchFamily="34" charset="0"/>
              </a:rPr>
              <a:t>Esterification</a:t>
            </a:r>
            <a:endParaRPr lang="en-US" sz="2000" b="1" u="sng" dirty="0" smtClean="0">
              <a:latin typeface="Calibri" pitchFamily="34" charset="0"/>
            </a:endParaRPr>
          </a:p>
          <a:p>
            <a:pPr marL="578358" indent="-514350">
              <a:buNone/>
            </a:pPr>
            <a:endParaRPr lang="el-GR" sz="2000" b="1" u="sng" dirty="0">
              <a:latin typeface="Calibri" pitchFamily="34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556792"/>
            <a:ext cx="6390033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Ορθογώνιο"/>
          <p:cNvSpPr/>
          <p:nvPr/>
        </p:nvSpPr>
        <p:spPr>
          <a:xfrm>
            <a:off x="0" y="2348881"/>
            <a:ext cx="23397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Calibri" pitchFamily="34" charset="0"/>
              </a:rPr>
              <a:t>Acid halides with presence of bases weaker than </a:t>
            </a:r>
            <a:r>
              <a:rPr lang="en-US" i="1" dirty="0" err="1" smtClean="0">
                <a:latin typeface="Calibri" pitchFamily="34" charset="0"/>
              </a:rPr>
              <a:t>NaH</a:t>
            </a:r>
            <a:endParaRPr lang="en-US" i="1" dirty="0" smtClean="0">
              <a:latin typeface="Calibri" pitchFamily="34" charset="0"/>
            </a:endParaRPr>
          </a:p>
          <a:p>
            <a:endParaRPr lang="en-US" i="1" dirty="0" smtClean="0">
              <a:latin typeface="Calibri" pitchFamily="34" charset="0"/>
            </a:endParaRPr>
          </a:p>
          <a:p>
            <a:r>
              <a:rPr lang="en-US" i="1" dirty="0" smtClean="0">
                <a:latin typeface="Calibri" pitchFamily="34" charset="0"/>
              </a:rPr>
              <a:t>Limiting amounts of the </a:t>
            </a:r>
            <a:r>
              <a:rPr lang="en-US" i="1" dirty="0" err="1" smtClean="0">
                <a:latin typeface="Calibri" pitchFamily="34" charset="0"/>
              </a:rPr>
              <a:t>esterifying</a:t>
            </a:r>
            <a:r>
              <a:rPr lang="en-US" i="1" dirty="0" smtClean="0">
                <a:latin typeface="Calibri" pitchFamily="34" charset="0"/>
              </a:rPr>
              <a:t> reagent and/or bulky</a:t>
            </a:r>
          </a:p>
          <a:p>
            <a:r>
              <a:rPr lang="en-US" i="1" dirty="0" err="1" smtClean="0">
                <a:latin typeface="Calibri" pitchFamily="34" charset="0"/>
              </a:rPr>
              <a:t>esterifying</a:t>
            </a:r>
            <a:r>
              <a:rPr lang="en-US" i="1" dirty="0" smtClean="0">
                <a:latin typeface="Calibri" pitchFamily="34" charset="0"/>
              </a:rPr>
              <a:t> reagents -&gt; obtain partially substituted </a:t>
            </a:r>
            <a:r>
              <a:rPr lang="en-US" i="1" dirty="0" err="1" smtClean="0">
                <a:latin typeface="Calibri" pitchFamily="34" charset="0"/>
              </a:rPr>
              <a:t>calixarenes</a:t>
            </a:r>
            <a:endParaRPr lang="en-US" i="1" dirty="0" smtClean="0">
              <a:latin typeface="Calibri" pitchFamily="34" charset="0"/>
            </a:endParaRPr>
          </a:p>
          <a:p>
            <a:endParaRPr lang="el-GR" dirty="0">
              <a:latin typeface="Calibri" pitchFamily="34" charset="0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0" y="5157193"/>
            <a:ext cx="2771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i="1" dirty="0" smtClean="0">
                <a:latin typeface="Calibri" pitchFamily="34" charset="0"/>
              </a:rPr>
              <a:t>equivalents of reactants</a:t>
            </a:r>
          </a:p>
          <a:p>
            <a:pPr>
              <a:buFont typeface="Wingdings" pitchFamily="2" charset="2"/>
              <a:buChar char="§"/>
            </a:pPr>
            <a:r>
              <a:rPr lang="en-US" i="1" dirty="0" smtClean="0">
                <a:latin typeface="Calibri" pitchFamily="34" charset="0"/>
              </a:rPr>
              <a:t> the base (</a:t>
            </a:r>
            <a:r>
              <a:rPr lang="en-US" i="1" dirty="0" err="1" smtClean="0">
                <a:latin typeface="Calibri" pitchFamily="34" charset="0"/>
              </a:rPr>
              <a:t>imidazole</a:t>
            </a:r>
            <a:r>
              <a:rPr lang="en-US" i="1" dirty="0" smtClean="0">
                <a:latin typeface="Calibri" pitchFamily="34" charset="0"/>
              </a:rPr>
              <a:t>, 1methylimidazole and 1butylimidazole) </a:t>
            </a:r>
          </a:p>
          <a:p>
            <a:pPr>
              <a:buFont typeface="Wingdings" pitchFamily="2" charset="2"/>
              <a:buChar char="§"/>
            </a:pPr>
            <a:r>
              <a:rPr lang="en-US" i="1" dirty="0" smtClean="0">
                <a:latin typeface="Calibri" pitchFamily="34" charset="0"/>
              </a:rPr>
              <a:t>the solvent (CHCl3. </a:t>
            </a:r>
            <a:r>
              <a:rPr lang="en-US" i="1" dirty="0" err="1" smtClean="0">
                <a:latin typeface="Calibri" pitchFamily="34" charset="0"/>
              </a:rPr>
              <a:t>MeCN</a:t>
            </a:r>
            <a:r>
              <a:rPr lang="en-US" i="1" dirty="0" smtClean="0">
                <a:latin typeface="Calibri" pitchFamily="34" charset="0"/>
              </a:rPr>
              <a:t>)</a:t>
            </a:r>
            <a:endParaRPr lang="el-GR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69269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 smtClean="0">
                <a:effectLst/>
                <a:latin typeface="Calibri" pitchFamily="34" charset="0"/>
              </a:rPr>
              <a:t>Functionalization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ii</a:t>
            </a:r>
            <a:r>
              <a:rPr lang="en-US" sz="2400" dirty="0" smtClean="0">
                <a:latin typeface="Calibri" pitchFamily="34" charset="0"/>
              </a:rPr>
              <a:t>. </a:t>
            </a:r>
            <a:r>
              <a:rPr lang="en-US" sz="2000" b="1" u="sng" dirty="0" smtClean="0">
                <a:latin typeface="Calibri" pitchFamily="34" charset="0"/>
              </a:rPr>
              <a:t>Etherification</a:t>
            </a:r>
          </a:p>
          <a:p>
            <a:pPr>
              <a:buNone/>
            </a:pPr>
            <a:endParaRPr lang="el-GR" sz="2000" b="1" u="sng" dirty="0">
              <a:latin typeface="Calibri" pitchFamily="34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2040" y="620689"/>
            <a:ext cx="400196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Ορθογώνιο"/>
          <p:cNvSpPr/>
          <p:nvPr/>
        </p:nvSpPr>
        <p:spPr>
          <a:xfrm>
            <a:off x="0" y="1196752"/>
            <a:ext cx="44999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Calibri" pitchFamily="34" charset="0"/>
              </a:rPr>
              <a:t>With excess of the </a:t>
            </a:r>
            <a:r>
              <a:rPr lang="en-US" i="1" dirty="0" err="1" smtClean="0">
                <a:latin typeface="Calibri" pitchFamily="34" charset="0"/>
              </a:rPr>
              <a:t>alkylating</a:t>
            </a:r>
            <a:endParaRPr lang="en-US" i="1" dirty="0" smtClean="0">
              <a:latin typeface="Calibri" pitchFamily="34" charset="0"/>
            </a:endParaRPr>
          </a:p>
          <a:p>
            <a:r>
              <a:rPr lang="en-US" i="1" dirty="0" smtClean="0">
                <a:latin typeface="Calibri" pitchFamily="34" charset="0"/>
              </a:rPr>
              <a:t>agent, 1,3-diethers were produced, often in very high yields</a:t>
            </a:r>
          </a:p>
          <a:p>
            <a:r>
              <a:rPr lang="en-US" i="1" dirty="0" smtClean="0">
                <a:latin typeface="Calibri" pitchFamily="34" charset="0"/>
              </a:rPr>
              <a:t>1,10-phenanthroline was used as a spacer to link </a:t>
            </a:r>
            <a:r>
              <a:rPr lang="en-US" i="1" dirty="0" err="1" smtClean="0">
                <a:latin typeface="Calibri" pitchFamily="34" charset="0"/>
              </a:rPr>
              <a:t>intramolecularly</a:t>
            </a:r>
            <a:r>
              <a:rPr lang="en-US" i="1" dirty="0" smtClean="0">
                <a:latin typeface="Calibri" pitchFamily="34" charset="0"/>
              </a:rPr>
              <a:t> </a:t>
            </a:r>
          </a:p>
          <a:p>
            <a:r>
              <a:rPr lang="en-US" i="1" dirty="0" smtClean="0">
                <a:latin typeface="Calibri" pitchFamily="34" charset="0"/>
              </a:rPr>
              <a:t>It can complex with Cu</a:t>
            </a:r>
            <a:endParaRPr lang="el-GR" i="1" dirty="0">
              <a:latin typeface="Calibri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3356992"/>
            <a:ext cx="5328591" cy="2467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- Ορθογώνιο"/>
          <p:cNvSpPr/>
          <p:nvPr/>
        </p:nvSpPr>
        <p:spPr>
          <a:xfrm>
            <a:off x="5220072" y="3789040"/>
            <a:ext cx="3923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Calibri" pitchFamily="34" charset="0"/>
              </a:rPr>
              <a:t>Alkylation of the sulfide bridge was achieved by the </a:t>
            </a:r>
            <a:r>
              <a:rPr lang="en-US" i="1" dirty="0" err="1" smtClean="0">
                <a:latin typeface="Calibri" pitchFamily="34" charset="0"/>
              </a:rPr>
              <a:t>cyclocalkylation</a:t>
            </a:r>
            <a:r>
              <a:rPr lang="en-US" i="1" dirty="0" smtClean="0">
                <a:latin typeface="Calibri" pitchFamily="34" charset="0"/>
              </a:rPr>
              <a:t> of p-</a:t>
            </a:r>
            <a:r>
              <a:rPr lang="en-US" i="1" dirty="0" err="1" smtClean="0">
                <a:latin typeface="Calibri" pitchFamily="34" charset="0"/>
              </a:rPr>
              <a:t>tert</a:t>
            </a:r>
            <a:r>
              <a:rPr lang="en-US" i="1" dirty="0" smtClean="0">
                <a:latin typeface="Calibri" pitchFamily="34" charset="0"/>
              </a:rPr>
              <a:t>-</a:t>
            </a:r>
            <a:r>
              <a:rPr lang="en-US" i="1" dirty="0" err="1" smtClean="0">
                <a:latin typeface="Calibri" pitchFamily="34" charset="0"/>
              </a:rPr>
              <a:t>butylcalix</a:t>
            </a:r>
            <a:r>
              <a:rPr lang="en-US" i="1" dirty="0" smtClean="0">
                <a:latin typeface="Calibri" pitchFamily="34" charset="0"/>
              </a:rPr>
              <a:t>[4]</a:t>
            </a:r>
            <a:r>
              <a:rPr lang="en-US" i="1" dirty="0" err="1" smtClean="0">
                <a:latin typeface="Calibri" pitchFamily="34" charset="0"/>
              </a:rPr>
              <a:t>arene</a:t>
            </a:r>
            <a:endParaRPr lang="en-US" i="1" dirty="0" smtClean="0">
              <a:latin typeface="Calibri" pitchFamily="34" charset="0"/>
            </a:endParaRPr>
          </a:p>
          <a:p>
            <a:r>
              <a:rPr lang="en-US" i="1" dirty="0" smtClean="0">
                <a:latin typeface="Calibri" pitchFamily="34" charset="0"/>
              </a:rPr>
              <a:t>and p-</a:t>
            </a:r>
            <a:r>
              <a:rPr lang="en-US" i="1" dirty="0" err="1" smtClean="0">
                <a:latin typeface="Calibri" pitchFamily="34" charset="0"/>
              </a:rPr>
              <a:t>tert</a:t>
            </a:r>
            <a:r>
              <a:rPr lang="en-US" i="1" dirty="0" smtClean="0">
                <a:latin typeface="Calibri" pitchFamily="34" charset="0"/>
              </a:rPr>
              <a:t>-</a:t>
            </a:r>
            <a:r>
              <a:rPr lang="en-US" i="1" dirty="0" err="1" smtClean="0">
                <a:latin typeface="Calibri" pitchFamily="34" charset="0"/>
              </a:rPr>
              <a:t>butylthiacalix</a:t>
            </a:r>
            <a:r>
              <a:rPr lang="en-US" i="1" dirty="0" smtClean="0">
                <a:latin typeface="Calibri" pitchFamily="34" charset="0"/>
              </a:rPr>
              <a:t>[4]</a:t>
            </a:r>
            <a:r>
              <a:rPr lang="en-US" i="1" dirty="0" err="1" smtClean="0">
                <a:latin typeface="Calibri" pitchFamily="34" charset="0"/>
              </a:rPr>
              <a:t>arene</a:t>
            </a:r>
            <a:r>
              <a:rPr lang="en-US" i="1" dirty="0" smtClean="0">
                <a:latin typeface="Calibri" pitchFamily="34" charset="0"/>
              </a:rPr>
              <a:t> with various aliphatic glycols.</a:t>
            </a:r>
          </a:p>
          <a:p>
            <a:r>
              <a:rPr lang="en-US" i="1" dirty="0" smtClean="0">
                <a:latin typeface="Calibri" pitchFamily="34" charset="0"/>
              </a:rPr>
              <a:t>This </a:t>
            </a:r>
            <a:r>
              <a:rPr lang="en-US" i="1" dirty="0" err="1" smtClean="0">
                <a:latin typeface="Calibri" pitchFamily="34" charset="0"/>
              </a:rPr>
              <a:t>intrabridging</a:t>
            </a:r>
            <a:r>
              <a:rPr lang="en-US" i="1" dirty="0" smtClean="0">
                <a:latin typeface="Calibri" pitchFamily="34" charset="0"/>
              </a:rPr>
              <a:t> of the </a:t>
            </a:r>
            <a:r>
              <a:rPr lang="en-US" i="1" dirty="0" err="1" smtClean="0">
                <a:latin typeface="Calibri" pitchFamily="34" charset="0"/>
              </a:rPr>
              <a:t>calix</a:t>
            </a:r>
            <a:r>
              <a:rPr lang="en-US" i="1" dirty="0" smtClean="0">
                <a:latin typeface="Calibri" pitchFamily="34" charset="0"/>
              </a:rPr>
              <a:t>[4]</a:t>
            </a:r>
            <a:r>
              <a:rPr lang="en-US" i="1" dirty="0" err="1" smtClean="0">
                <a:latin typeface="Calibri" pitchFamily="34" charset="0"/>
              </a:rPr>
              <a:t>arene</a:t>
            </a:r>
            <a:r>
              <a:rPr lang="en-US" i="1" dirty="0" smtClean="0">
                <a:latin typeface="Calibri" pitchFamily="34" charset="0"/>
              </a:rPr>
              <a:t> afforded 1,2- and 1,3-bridged </a:t>
            </a:r>
            <a:r>
              <a:rPr lang="en-US" i="1" dirty="0" err="1" smtClean="0">
                <a:latin typeface="Calibri" pitchFamily="34" charset="0"/>
              </a:rPr>
              <a:t>calixarenes</a:t>
            </a:r>
            <a:r>
              <a:rPr lang="en-US" i="1" dirty="0" smtClean="0">
                <a:latin typeface="Calibri" pitchFamily="34" charset="0"/>
              </a:rPr>
              <a:t> with O, S-</a:t>
            </a:r>
            <a:r>
              <a:rPr lang="en-US" i="1" dirty="0" err="1" smtClean="0">
                <a:latin typeface="Calibri" pitchFamily="34" charset="0"/>
              </a:rPr>
              <a:t>cyclization</a:t>
            </a:r>
            <a:r>
              <a:rPr lang="en-US" i="1" dirty="0" smtClean="0">
                <a:latin typeface="Calibri" pitchFamily="34" charset="0"/>
              </a:rPr>
              <a:t>, which caused the formation of </a:t>
            </a:r>
            <a:r>
              <a:rPr lang="en-US" i="1" dirty="0" err="1" smtClean="0">
                <a:latin typeface="Calibri" pitchFamily="34" charset="0"/>
              </a:rPr>
              <a:t>sulfonium</a:t>
            </a:r>
            <a:r>
              <a:rPr lang="en-US" i="1" dirty="0" smtClean="0">
                <a:latin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</a:rPr>
              <a:t>phenoxide</a:t>
            </a:r>
            <a:endParaRPr lang="el-GR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 smtClean="0">
                <a:effectLst/>
                <a:latin typeface="Calibri" pitchFamily="34" charset="0"/>
              </a:rPr>
              <a:t>Functionalization</a:t>
            </a:r>
            <a:endParaRPr lang="el-GR" sz="36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454342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5004048" y="692696"/>
            <a:ext cx="36724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Calibri" pitchFamily="34" charset="0"/>
              </a:rPr>
              <a:t>The first example of selectively functionalized </a:t>
            </a:r>
            <a:r>
              <a:rPr lang="en-US" i="1" dirty="0" err="1" smtClean="0">
                <a:latin typeface="Calibri" pitchFamily="34" charset="0"/>
              </a:rPr>
              <a:t>calix</a:t>
            </a:r>
            <a:r>
              <a:rPr lang="en-US" i="1" dirty="0" smtClean="0">
                <a:latin typeface="Calibri" pitchFamily="34" charset="0"/>
              </a:rPr>
              <a:t>[7]</a:t>
            </a:r>
            <a:r>
              <a:rPr lang="en-US" i="1" dirty="0" err="1" smtClean="0">
                <a:latin typeface="Calibri" pitchFamily="34" charset="0"/>
              </a:rPr>
              <a:t>arenes</a:t>
            </a:r>
            <a:r>
              <a:rPr lang="en-US" i="1" dirty="0" smtClean="0">
                <a:latin typeface="Calibri" pitchFamily="34" charset="0"/>
              </a:rPr>
              <a:t> has been obtained by weak-base</a:t>
            </a:r>
          </a:p>
          <a:p>
            <a:r>
              <a:rPr lang="en-US" i="1" dirty="0" smtClean="0">
                <a:latin typeface="Calibri" pitchFamily="34" charset="0"/>
              </a:rPr>
              <a:t>Mono, 1,3- and 1,4-disubstituted</a:t>
            </a:r>
          </a:p>
          <a:p>
            <a:r>
              <a:rPr lang="en-US" i="1" dirty="0" err="1" smtClean="0">
                <a:latin typeface="Calibri" pitchFamily="34" charset="0"/>
              </a:rPr>
              <a:t>calix</a:t>
            </a:r>
            <a:r>
              <a:rPr lang="en-US" i="1" dirty="0" smtClean="0">
                <a:latin typeface="Calibri" pitchFamily="34" charset="0"/>
              </a:rPr>
              <a:t>[7]</a:t>
            </a:r>
            <a:r>
              <a:rPr lang="en-US" i="1" dirty="0" err="1" smtClean="0">
                <a:latin typeface="Calibri" pitchFamily="34" charset="0"/>
              </a:rPr>
              <a:t>arenes</a:t>
            </a:r>
            <a:r>
              <a:rPr lang="en-US" i="1" dirty="0" smtClean="0">
                <a:latin typeface="Calibri" pitchFamily="34" charset="0"/>
              </a:rPr>
              <a:t> : workable yields</a:t>
            </a:r>
          </a:p>
          <a:p>
            <a:r>
              <a:rPr lang="en-US" i="1" dirty="0" smtClean="0">
                <a:latin typeface="Calibri" pitchFamily="34" charset="0"/>
              </a:rPr>
              <a:t>1,2,4,6-tetra substitution surprisingly high selectivity by 50–88% yield (KOH as base)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86200"/>
            <a:ext cx="4716016" cy="300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4788024" y="4149080"/>
            <a:ext cx="4355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Calibri" pitchFamily="34" charset="0"/>
              </a:rPr>
              <a:t>Alkylation with aryl methyl halides containing hetero atoms </a:t>
            </a:r>
          </a:p>
          <a:p>
            <a:r>
              <a:rPr lang="en-US" i="1" dirty="0" err="1" smtClean="0">
                <a:latin typeface="Calibri" pitchFamily="34" charset="0"/>
              </a:rPr>
              <a:t>Methylthioethoxy</a:t>
            </a:r>
            <a:r>
              <a:rPr lang="en-US" i="1" dirty="0" smtClean="0">
                <a:latin typeface="Calibri" pitchFamily="34" charset="0"/>
              </a:rPr>
              <a:t> and </a:t>
            </a:r>
            <a:r>
              <a:rPr lang="en-US" i="1" dirty="0" err="1" smtClean="0">
                <a:latin typeface="Calibri" pitchFamily="34" charset="0"/>
              </a:rPr>
              <a:t>pyridyl</a:t>
            </a:r>
            <a:r>
              <a:rPr lang="en-US" i="1" dirty="0" smtClean="0">
                <a:latin typeface="Calibri" pitchFamily="34" charset="0"/>
              </a:rPr>
              <a:t> 2methyl oxy groups were introduced at the lower rim of </a:t>
            </a:r>
            <a:r>
              <a:rPr lang="en-US" i="1" dirty="0" err="1" smtClean="0">
                <a:latin typeface="Calibri" pitchFamily="34" charset="0"/>
              </a:rPr>
              <a:t>calix</a:t>
            </a:r>
            <a:r>
              <a:rPr lang="en-US" i="1" dirty="0" smtClean="0">
                <a:latin typeface="Calibri" pitchFamily="34" charset="0"/>
              </a:rPr>
              <a:t>[4]</a:t>
            </a:r>
            <a:r>
              <a:rPr lang="en-US" i="1" dirty="0" err="1" smtClean="0">
                <a:latin typeface="Calibri" pitchFamily="34" charset="0"/>
              </a:rPr>
              <a:t>arene</a:t>
            </a:r>
            <a:r>
              <a:rPr lang="en-US" i="1" dirty="0" smtClean="0">
                <a:latin typeface="Calibri" pitchFamily="34" charset="0"/>
              </a:rPr>
              <a:t> to give rise to </a:t>
            </a:r>
            <a:r>
              <a:rPr lang="en-US" i="1" dirty="0" err="1" smtClean="0">
                <a:latin typeface="Calibri" pitchFamily="34" charset="0"/>
              </a:rPr>
              <a:t>bis</a:t>
            </a:r>
            <a:r>
              <a:rPr lang="en-US" i="1" dirty="0" smtClean="0">
                <a:latin typeface="Calibri" pitchFamily="34" charset="0"/>
              </a:rPr>
              <a:t> derivatives of both types 1 , 2 </a:t>
            </a:r>
            <a:endParaRPr lang="el-GR" i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err="1" smtClean="0">
                <a:effectLst/>
                <a:latin typeface="Calibri" pitchFamily="34" charset="0"/>
              </a:rPr>
              <a:t>Functionalization</a:t>
            </a:r>
            <a:endParaRPr lang="el-GR" sz="36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48680"/>
            <a:ext cx="3995936" cy="332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628800"/>
            <a:ext cx="4608512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 rot="10800000" flipV="1">
            <a:off x="251520" y="4123962"/>
            <a:ext cx="30963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Calibri" pitchFamily="34" charset="0"/>
              </a:rPr>
              <a:t>An ether-amide linkage was synthesized using 2-diethylcarbamoylmethoxyethoxy group at the lower rim of t-butyl-</a:t>
            </a:r>
            <a:r>
              <a:rPr lang="en-US" i="1" dirty="0" err="1" smtClean="0">
                <a:latin typeface="Calibri" pitchFamily="34" charset="0"/>
              </a:rPr>
              <a:t>calix</a:t>
            </a:r>
            <a:r>
              <a:rPr lang="en-US" i="1" dirty="0" smtClean="0">
                <a:latin typeface="Calibri" pitchFamily="34" charset="0"/>
              </a:rPr>
              <a:t>[4]</a:t>
            </a:r>
            <a:r>
              <a:rPr lang="en-US" i="1" dirty="0" err="1" smtClean="0">
                <a:latin typeface="Calibri" pitchFamily="34" charset="0"/>
              </a:rPr>
              <a:t>arene</a:t>
            </a:r>
            <a:endParaRPr lang="el-GR" i="1" dirty="0">
              <a:latin typeface="Calibri" pitchFamily="34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4427984" y="764704"/>
            <a:ext cx="4716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Calibri" pitchFamily="34" charset="0"/>
              </a:rPr>
              <a:t>Selective 2,2-bpyridine units at 1,3 position and two benzyl units at 2,5 positions</a:t>
            </a:r>
            <a:endParaRPr lang="el-GR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err="1" smtClean="0">
                <a:effectLst/>
                <a:latin typeface="Calibri" pitchFamily="34" charset="0"/>
              </a:rPr>
              <a:t>Functionalization</a:t>
            </a:r>
            <a:endParaRPr lang="el-GR" sz="36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528637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3429000"/>
            <a:ext cx="682942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5652120" y="908720"/>
            <a:ext cx="3491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Calibri" pitchFamily="34" charset="0"/>
              </a:rPr>
              <a:t>five-step synthesis procedure to give a cone conformation </a:t>
            </a:r>
            <a:endParaRPr lang="el-GR" i="1" dirty="0">
              <a:latin typeface="Calibri" pitchFamily="34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6660232" y="3212976"/>
            <a:ext cx="24837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 smtClean="0">
                <a:latin typeface="Calibri" pitchFamily="34" charset="0"/>
              </a:rPr>
              <a:t>Bis-calixarenes</a:t>
            </a:r>
            <a:r>
              <a:rPr lang="en-US" i="1" dirty="0" smtClean="0">
                <a:latin typeface="Calibri" pitchFamily="34" charset="0"/>
              </a:rPr>
              <a:t> connected by four </a:t>
            </a:r>
            <a:r>
              <a:rPr lang="en-US" i="1" dirty="0" err="1" smtClean="0">
                <a:latin typeface="Calibri" pitchFamily="34" charset="0"/>
              </a:rPr>
              <a:t>tetraalkyltetra</a:t>
            </a:r>
            <a:r>
              <a:rPr lang="en-US" i="1" dirty="0" smtClean="0">
                <a:latin typeface="Calibri" pitchFamily="34" charset="0"/>
              </a:rPr>
              <a:t>(</a:t>
            </a:r>
            <a:r>
              <a:rPr lang="en-US" i="1" dirty="0" err="1" smtClean="0">
                <a:latin typeface="Calibri" pitchFamily="34" charset="0"/>
              </a:rPr>
              <a:t>tosyl</a:t>
            </a:r>
            <a:r>
              <a:rPr lang="en-US" i="1" dirty="0" smtClean="0">
                <a:latin typeface="Calibri" pitchFamily="34" charset="0"/>
              </a:rPr>
              <a:t>-oxy-</a:t>
            </a:r>
            <a:r>
              <a:rPr lang="en-US" i="1" dirty="0" err="1" smtClean="0">
                <a:latin typeface="Calibri" pitchFamily="34" charset="0"/>
              </a:rPr>
              <a:t>ethoxy</a:t>
            </a:r>
            <a:r>
              <a:rPr lang="en-US" i="1" dirty="0" smtClean="0">
                <a:latin typeface="Calibri" pitchFamily="34" charset="0"/>
              </a:rPr>
              <a:t>) groups have been reported called as </a:t>
            </a:r>
            <a:r>
              <a:rPr lang="en-US" i="1" dirty="0" err="1" smtClean="0">
                <a:latin typeface="Calibri" pitchFamily="34" charset="0"/>
              </a:rPr>
              <a:t>calixtubes</a:t>
            </a:r>
            <a:r>
              <a:rPr lang="en-US" i="1" dirty="0" smtClean="0">
                <a:latin typeface="Calibri" pitchFamily="34" charset="0"/>
              </a:rPr>
              <a:t>, in high yields in 71% yield.</a:t>
            </a:r>
          </a:p>
          <a:p>
            <a:endParaRPr lang="en-US" i="1" dirty="0" smtClean="0">
              <a:latin typeface="Calibri" pitchFamily="34" charset="0"/>
            </a:endParaRPr>
          </a:p>
          <a:p>
            <a:r>
              <a:rPr lang="en-US" i="1" dirty="0" smtClean="0">
                <a:latin typeface="Calibri" pitchFamily="34" charset="0"/>
              </a:rPr>
              <a:t>Highly selective for </a:t>
            </a:r>
            <a:r>
              <a:rPr lang="en-US" i="1" dirty="0" err="1" smtClean="0">
                <a:latin typeface="Calibri" pitchFamily="34" charset="0"/>
              </a:rPr>
              <a:t>complexation</a:t>
            </a:r>
            <a:r>
              <a:rPr lang="en-US" i="1" dirty="0" smtClean="0">
                <a:latin typeface="Calibri" pitchFamily="34" charset="0"/>
              </a:rPr>
              <a:t> of 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effectLst/>
                <a:latin typeface="Calibri" pitchFamily="34" charset="0"/>
              </a:rPr>
              <a:t>Applications </a:t>
            </a:r>
            <a:endParaRPr lang="el-GR" sz="3600" b="1" dirty="0">
              <a:effectLst/>
              <a:latin typeface="Calibri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7504" y="692696"/>
            <a:ext cx="9036496" cy="616530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Calixarenes</a:t>
            </a:r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as potential </a:t>
            </a:r>
            <a:r>
              <a:rPr lang="en-US" sz="2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ligand</a:t>
            </a:r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for metal ions </a:t>
            </a:r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sensing</a:t>
            </a:r>
          </a:p>
          <a:p>
            <a:pPr>
              <a:buNone/>
            </a:pP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    </a:t>
            </a:r>
            <a:r>
              <a:rPr lang="en-US" sz="2000" dirty="0" err="1" smtClean="0">
                <a:latin typeface="Calibri" pitchFamily="34" charset="0"/>
              </a:rPr>
              <a:t>C</a:t>
            </a:r>
            <a:r>
              <a:rPr lang="en-US" sz="2000" dirty="0" err="1" smtClean="0">
                <a:latin typeface="Calibri" pitchFamily="34" charset="0"/>
              </a:rPr>
              <a:t>alix</a:t>
            </a:r>
            <a:r>
              <a:rPr lang="en-US" sz="2000" dirty="0" smtClean="0">
                <a:latin typeface="Calibri" pitchFamily="34" charset="0"/>
              </a:rPr>
              <a:t>[4]</a:t>
            </a:r>
            <a:r>
              <a:rPr lang="en-US" sz="2000" dirty="0" err="1" smtClean="0">
                <a:latin typeface="Calibri" pitchFamily="34" charset="0"/>
              </a:rPr>
              <a:t>arene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based </a:t>
            </a:r>
            <a:r>
              <a:rPr lang="en-US" sz="2000" dirty="0" smtClean="0">
                <a:latin typeface="Calibri" pitchFamily="34" charset="0"/>
              </a:rPr>
              <a:t>derivatives equipped </a:t>
            </a:r>
            <a:r>
              <a:rPr lang="en-US" sz="2000" dirty="0" smtClean="0">
                <a:latin typeface="Calibri" pitchFamily="34" charset="0"/>
              </a:rPr>
              <a:t>with sensing functional </a:t>
            </a:r>
            <a:r>
              <a:rPr lang="en-US" sz="2000" dirty="0" smtClean="0">
                <a:latin typeface="Calibri" pitchFamily="34" charset="0"/>
              </a:rPr>
              <a:t>groups selectively </a:t>
            </a:r>
            <a:r>
              <a:rPr lang="en-US" sz="2000" dirty="0" smtClean="0">
                <a:latin typeface="Calibri" pitchFamily="34" charset="0"/>
              </a:rPr>
              <a:t>recognize and form complexes with metal ions</a:t>
            </a:r>
            <a:endParaRPr lang="el-GR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16832"/>
            <a:ext cx="68008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Ορθογώνιο"/>
          <p:cNvSpPr/>
          <p:nvPr/>
        </p:nvSpPr>
        <p:spPr>
          <a:xfrm>
            <a:off x="611560" y="4869160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Liang </a:t>
            </a:r>
            <a:r>
              <a:rPr lang="en-US" dirty="0" smtClean="0">
                <a:latin typeface="Calibri" pitchFamily="34" charset="0"/>
              </a:rPr>
              <a:t>(2007</a:t>
            </a:r>
            <a:r>
              <a:rPr lang="en-US" dirty="0" smtClean="0">
                <a:latin typeface="Calibri" pitchFamily="34" charset="0"/>
              </a:rPr>
              <a:t>) demonstrated that </a:t>
            </a:r>
            <a:r>
              <a:rPr lang="en-US" dirty="0" smtClean="0">
                <a:latin typeface="Calibri" pitchFamily="34" charset="0"/>
              </a:rPr>
              <a:t>5-nitro-salicylaldehyde groups </a:t>
            </a:r>
            <a:r>
              <a:rPr lang="en-US" dirty="0" smtClean="0">
                <a:latin typeface="Calibri" pitchFamily="34" charset="0"/>
              </a:rPr>
              <a:t>at the upper rim of </a:t>
            </a:r>
            <a:r>
              <a:rPr lang="en-US" dirty="0" err="1" smtClean="0">
                <a:latin typeface="Calibri" pitchFamily="34" charset="0"/>
              </a:rPr>
              <a:t>calix</a:t>
            </a:r>
            <a:r>
              <a:rPr lang="en-US" dirty="0" smtClean="0">
                <a:latin typeface="Calibri" pitchFamily="34" charset="0"/>
              </a:rPr>
              <a:t>[4]</a:t>
            </a:r>
            <a:r>
              <a:rPr lang="en-US" dirty="0" err="1" smtClean="0">
                <a:latin typeface="Calibri" pitchFamily="34" charset="0"/>
              </a:rPr>
              <a:t>arene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(1&amp;2) can effectively recognize Cu(II) ions</a:t>
            </a:r>
            <a:endParaRPr lang="el-GR" b="1" dirty="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effectLst/>
                <a:latin typeface="Calibri" pitchFamily="34" charset="0"/>
              </a:rPr>
              <a:t>Applications </a:t>
            </a:r>
            <a:endParaRPr lang="el-GR" sz="3600" dirty="0"/>
          </a:p>
        </p:txBody>
      </p:sp>
      <p:sp>
        <p:nvSpPr>
          <p:cNvPr id="5" name="4 - Ορθογώνιο"/>
          <p:cNvSpPr/>
          <p:nvPr/>
        </p:nvSpPr>
        <p:spPr>
          <a:xfrm>
            <a:off x="0" y="4437112"/>
            <a:ext cx="4644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Sahin</a:t>
            </a:r>
            <a:r>
              <a:rPr lang="en-US" dirty="0" smtClean="0">
                <a:latin typeface="Calibri" pitchFamily="34" charset="0"/>
              </a:rPr>
              <a:t> and </a:t>
            </a:r>
            <a:r>
              <a:rPr lang="en-US" dirty="0" err="1" smtClean="0">
                <a:latin typeface="Calibri" pitchFamily="34" charset="0"/>
              </a:rPr>
              <a:t>Yilmaz</a:t>
            </a:r>
            <a:r>
              <a:rPr lang="en-US" dirty="0" smtClean="0">
                <a:latin typeface="Calibri" pitchFamily="34" charset="0"/>
              </a:rPr>
              <a:t> : </a:t>
            </a:r>
            <a:r>
              <a:rPr lang="en-US" dirty="0" err="1" smtClean="0">
                <a:latin typeface="Calibri" pitchFamily="34" charset="0"/>
              </a:rPr>
              <a:t>pyrene</a:t>
            </a:r>
            <a:r>
              <a:rPr lang="en-US" dirty="0" smtClean="0">
                <a:latin typeface="Calibri" pitchFamily="34" charset="0"/>
              </a:rPr>
              <a:t> armed </a:t>
            </a:r>
            <a:r>
              <a:rPr lang="da-DK" dirty="0" smtClean="0">
                <a:latin typeface="Calibri" pitchFamily="34" charset="0"/>
              </a:rPr>
              <a:t>calix[4]arene </a:t>
            </a:r>
            <a:r>
              <a:rPr lang="da-DK" dirty="0" smtClean="0">
                <a:latin typeface="Calibri" pitchFamily="34" charset="0"/>
              </a:rPr>
              <a:t>derivative for </a:t>
            </a:r>
            <a:r>
              <a:rPr lang="da-DK" b="1" dirty="0" smtClean="0">
                <a:solidFill>
                  <a:srgbClr val="FFFF00"/>
                </a:solidFill>
                <a:latin typeface="Calibri" pitchFamily="34" charset="0"/>
              </a:rPr>
              <a:t>Pb(II), Zn(II), Cu(II) and Mg(II) (3</a:t>
            </a:r>
            <a:r>
              <a:rPr lang="da-DK" b="1" dirty="0" smtClean="0">
                <a:solidFill>
                  <a:srgbClr val="FFFF00"/>
                </a:solidFill>
                <a:latin typeface="Calibri" pitchFamily="34" charset="0"/>
              </a:rPr>
              <a:t>)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5"/>
            <a:ext cx="3275856" cy="371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9" y="620688"/>
            <a:ext cx="3779912" cy="36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Ορθογώνιο"/>
          <p:cNvSpPr/>
          <p:nvPr/>
        </p:nvSpPr>
        <p:spPr>
          <a:xfrm>
            <a:off x="5148064" y="4365104"/>
            <a:ext cx="3995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Kulesza</a:t>
            </a:r>
            <a:r>
              <a:rPr lang="en-US" dirty="0" smtClean="0">
                <a:latin typeface="Calibri" pitchFamily="34" charset="0"/>
              </a:rPr>
              <a:t> (2011) : p-</a:t>
            </a:r>
            <a:r>
              <a:rPr lang="en-US" dirty="0" err="1" smtClean="0">
                <a:latin typeface="Calibri" pitchFamily="34" charset="0"/>
              </a:rPr>
              <a:t>tert</a:t>
            </a:r>
            <a:r>
              <a:rPr lang="en-US" dirty="0" smtClean="0">
                <a:latin typeface="Calibri" pitchFamily="34" charset="0"/>
              </a:rPr>
              <a:t>-butyl-</a:t>
            </a:r>
            <a:r>
              <a:rPr lang="en-US" dirty="0" err="1" smtClean="0">
                <a:latin typeface="Calibri" pitchFamily="34" charset="0"/>
              </a:rPr>
              <a:t>calix</a:t>
            </a:r>
            <a:r>
              <a:rPr lang="en-US" dirty="0" smtClean="0">
                <a:latin typeface="Calibri" pitchFamily="34" charset="0"/>
              </a:rPr>
              <a:t>[4]</a:t>
            </a:r>
            <a:r>
              <a:rPr lang="en-US" dirty="0" err="1" smtClean="0">
                <a:latin typeface="Calibri" pitchFamily="34" charset="0"/>
              </a:rPr>
              <a:t>arene-thioamide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based </a:t>
            </a:r>
            <a:r>
              <a:rPr lang="en-US" dirty="0" err="1" smtClean="0">
                <a:latin typeface="Calibri" pitchFamily="34" charset="0"/>
              </a:rPr>
              <a:t>ligand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for extraction </a:t>
            </a:r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and sensing </a:t>
            </a:r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of </a:t>
            </a:r>
            <a:r>
              <a:rPr lang="en-US" b="1" dirty="0" err="1" smtClean="0">
                <a:solidFill>
                  <a:srgbClr val="FFFF00"/>
                </a:solidFill>
                <a:latin typeface="Calibri" pitchFamily="34" charset="0"/>
              </a:rPr>
              <a:t>Pb</a:t>
            </a:r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(II) from aqueous media </a:t>
            </a:r>
            <a:endParaRPr lang="el-GR" b="1" dirty="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effectLst/>
                <a:latin typeface="Calibri" pitchFamily="34" charset="0"/>
              </a:rPr>
              <a:t>Applications</a:t>
            </a:r>
            <a:endParaRPr lang="el-GR" sz="3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6749" y="332656"/>
            <a:ext cx="3147251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1835696" y="764705"/>
            <a:ext cx="3816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Joseph </a:t>
            </a:r>
            <a:r>
              <a:rPr lang="en-US" dirty="0" smtClean="0">
                <a:latin typeface="Calibri" pitchFamily="34" charset="0"/>
              </a:rPr>
              <a:t>(2009) </a:t>
            </a:r>
            <a:r>
              <a:rPr lang="en-US" dirty="0" smtClean="0">
                <a:latin typeface="Calibri" pitchFamily="34" charset="0"/>
              </a:rPr>
              <a:t>:  </a:t>
            </a:r>
            <a:r>
              <a:rPr lang="en-US" dirty="0" smtClean="0">
                <a:latin typeface="Calibri" pitchFamily="34" charset="0"/>
              </a:rPr>
              <a:t>can </a:t>
            </a:r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sense Cu(II) ions </a:t>
            </a:r>
            <a:r>
              <a:rPr lang="en-US" dirty="0" smtClean="0">
                <a:latin typeface="Calibri" pitchFamily="34" charset="0"/>
              </a:rPr>
              <a:t>selectively up to the concentration of 196-341 </a:t>
            </a:r>
            <a:r>
              <a:rPr lang="en-US" dirty="0" smtClean="0">
                <a:latin typeface="Calibri" pitchFamily="34" charset="0"/>
              </a:rPr>
              <a:t>μgL-1 from </a:t>
            </a:r>
            <a:r>
              <a:rPr lang="en-US" dirty="0" smtClean="0">
                <a:latin typeface="Calibri" pitchFamily="34" charset="0"/>
              </a:rPr>
              <a:t>aqueous methanol</a:t>
            </a:r>
            <a:endParaRPr lang="el-GR" dirty="0">
              <a:latin typeface="Calibri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24944"/>
            <a:ext cx="567096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5940152" y="3212976"/>
            <a:ext cx="3203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Chen(2006</a:t>
            </a:r>
            <a:r>
              <a:rPr lang="en-US" dirty="0" smtClean="0">
                <a:latin typeface="Calibri" pitchFamily="34" charset="0"/>
              </a:rPr>
              <a:t>) </a:t>
            </a:r>
            <a:r>
              <a:rPr lang="en-US" dirty="0" smtClean="0">
                <a:latin typeface="Calibri" pitchFamily="34" charset="0"/>
              </a:rPr>
              <a:t>: double </a:t>
            </a:r>
            <a:r>
              <a:rPr lang="en-US" dirty="0" smtClean="0">
                <a:latin typeface="Calibri" pitchFamily="34" charset="0"/>
              </a:rPr>
              <a:t>armed </a:t>
            </a:r>
            <a:r>
              <a:rPr lang="en-US" dirty="0" err="1" smtClean="0">
                <a:latin typeface="Calibri" pitchFamily="34" charset="0"/>
              </a:rPr>
              <a:t>calix</a:t>
            </a:r>
            <a:r>
              <a:rPr lang="en-US" dirty="0" smtClean="0">
                <a:latin typeface="Calibri" pitchFamily="34" charset="0"/>
              </a:rPr>
              <a:t>[4]</a:t>
            </a:r>
            <a:r>
              <a:rPr lang="en-US" dirty="0" err="1" smtClean="0">
                <a:latin typeface="Calibri" pitchFamily="34" charset="0"/>
              </a:rPr>
              <a:t>arene</a:t>
            </a:r>
            <a:r>
              <a:rPr lang="en-US" dirty="0" smtClean="0">
                <a:latin typeface="Calibri" pitchFamily="34" charset="0"/>
              </a:rPr>
              <a:t> based </a:t>
            </a:r>
            <a:r>
              <a:rPr lang="en-US" dirty="0" err="1" smtClean="0">
                <a:latin typeface="Calibri" pitchFamily="34" charset="0"/>
              </a:rPr>
              <a:t>ligands</a:t>
            </a:r>
            <a:r>
              <a:rPr lang="en-US" dirty="0" smtClean="0">
                <a:latin typeface="Calibri" pitchFamily="34" charset="0"/>
              </a:rPr>
              <a:t> (</a:t>
            </a:r>
            <a:r>
              <a:rPr lang="en-US" b="1" dirty="0" smtClean="0">
                <a:latin typeface="Calibri" pitchFamily="34" charset="0"/>
              </a:rPr>
              <a:t>7-13</a:t>
            </a:r>
            <a:r>
              <a:rPr lang="en-US" b="1" dirty="0" smtClean="0">
                <a:latin typeface="Calibri" pitchFamily="34" charset="0"/>
              </a:rPr>
              <a:t>), </a:t>
            </a:r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all are found to be selective for </a:t>
            </a:r>
            <a:r>
              <a:rPr lang="en-US" b="1" dirty="0" err="1" smtClean="0">
                <a:solidFill>
                  <a:srgbClr val="FFFF00"/>
                </a:solidFill>
                <a:latin typeface="Calibri" pitchFamily="34" charset="0"/>
              </a:rPr>
              <a:t>Pb</a:t>
            </a:r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(II) over </a:t>
            </a:r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a wide </a:t>
            </a:r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range of concentration </a:t>
            </a:r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1x10-6-1x10-1 M</a:t>
            </a:r>
            <a:endParaRPr lang="en-US" dirty="0" smtClean="0">
              <a:solidFill>
                <a:srgbClr val="FFFF00"/>
              </a:solidFill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H</a:t>
            </a:r>
            <a:r>
              <a:rPr lang="en-US" dirty="0" smtClean="0">
                <a:latin typeface="Calibri" pitchFamily="34" charset="0"/>
              </a:rPr>
              <a:t>igher </a:t>
            </a:r>
            <a:r>
              <a:rPr lang="en-US" dirty="0" smtClean="0">
                <a:latin typeface="Calibri" pitchFamily="34" charset="0"/>
              </a:rPr>
              <a:t>stability of more than two months.</a:t>
            </a:r>
            <a:endParaRPr lang="el-GR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effectLst/>
                <a:latin typeface="Calibri" pitchFamily="34" charset="0"/>
              </a:rPr>
              <a:t>Applications</a:t>
            </a:r>
            <a:endParaRPr lang="el-GR" sz="3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229552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2346070" y="836712"/>
            <a:ext cx="32340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Binds </a:t>
            </a:r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heavy metal pollutants like Ni(II</a:t>
            </a:r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), Co(II), </a:t>
            </a:r>
            <a:r>
              <a:rPr lang="en-US" b="1" dirty="0" err="1" smtClean="0">
                <a:solidFill>
                  <a:srgbClr val="FFFF00"/>
                </a:solidFill>
                <a:latin typeface="Calibri" pitchFamily="34" charset="0"/>
              </a:rPr>
              <a:t>Cd</a:t>
            </a:r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(II), Cu(II) </a:t>
            </a:r>
            <a:endParaRPr lang="el-GR" b="1" dirty="0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692696"/>
            <a:ext cx="343852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0" y="4221088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Qazi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(2010) : </a:t>
            </a:r>
            <a:r>
              <a:rPr lang="en-US" dirty="0" err="1" smtClean="0">
                <a:latin typeface="Calibri" pitchFamily="34" charset="0"/>
              </a:rPr>
              <a:t>ligand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for the </a:t>
            </a:r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selective </a:t>
            </a:r>
            <a:r>
              <a:rPr lang="en-US" b="1" dirty="0" err="1" smtClean="0">
                <a:solidFill>
                  <a:srgbClr val="FFFF00"/>
                </a:solidFill>
                <a:latin typeface="Calibri" pitchFamily="34" charset="0"/>
              </a:rPr>
              <a:t>complexation</a:t>
            </a:r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 of </a:t>
            </a:r>
            <a:r>
              <a:rPr lang="en-US" b="1" dirty="0" err="1" smtClean="0">
                <a:solidFill>
                  <a:srgbClr val="FFFF00"/>
                </a:solidFill>
                <a:latin typeface="Calibri" pitchFamily="34" charset="0"/>
              </a:rPr>
              <a:t>Cd</a:t>
            </a:r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(II) </a:t>
            </a:r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and Cu(II</a:t>
            </a:r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) </a:t>
            </a:r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</a:p>
          <a:p>
            <a:endParaRPr lang="en-US" b="1" dirty="0" smtClean="0">
              <a:solidFill>
                <a:srgbClr val="FFFF00"/>
              </a:solidFill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nchored </a:t>
            </a:r>
            <a:r>
              <a:rPr lang="en-US" dirty="0" smtClean="0">
                <a:latin typeface="Calibri" pitchFamily="34" charset="0"/>
              </a:rPr>
              <a:t>two signaling units of </a:t>
            </a:r>
            <a:r>
              <a:rPr lang="en-US" dirty="0" err="1" smtClean="0">
                <a:latin typeface="Calibri" pitchFamily="34" charset="0"/>
              </a:rPr>
              <a:t>anthracenyl</a:t>
            </a:r>
            <a:r>
              <a:rPr lang="en-US" dirty="0" smtClean="0">
                <a:latin typeface="Calibri" pitchFamily="34" charset="0"/>
              </a:rPr>
              <a:t> on the lower rim </a:t>
            </a:r>
            <a:r>
              <a:rPr lang="en-US" dirty="0" smtClean="0">
                <a:latin typeface="Calibri" pitchFamily="34" charset="0"/>
              </a:rPr>
              <a:t>of </a:t>
            </a:r>
            <a:r>
              <a:rPr lang="en-US" i="1" dirty="0" smtClean="0">
                <a:latin typeface="Calibri" pitchFamily="34" charset="0"/>
              </a:rPr>
              <a:t>p-</a:t>
            </a:r>
            <a:r>
              <a:rPr lang="en-US" i="1" dirty="0" err="1" smtClean="0">
                <a:latin typeface="Calibri" pitchFamily="34" charset="0"/>
              </a:rPr>
              <a:t>tert</a:t>
            </a:r>
            <a:r>
              <a:rPr lang="en-US" i="1" dirty="0" smtClean="0">
                <a:latin typeface="Calibri" pitchFamily="34" charset="0"/>
              </a:rPr>
              <a:t>-</a:t>
            </a:r>
            <a:r>
              <a:rPr lang="en-US" i="1" dirty="0" err="1" smtClean="0">
                <a:latin typeface="Calibri" pitchFamily="34" charset="0"/>
              </a:rPr>
              <a:t>butylcalix</a:t>
            </a:r>
            <a:r>
              <a:rPr lang="en-US" i="1" dirty="0" smtClean="0">
                <a:latin typeface="Calibri" pitchFamily="34" charset="0"/>
              </a:rPr>
              <a:t>[4]</a:t>
            </a:r>
            <a:r>
              <a:rPr lang="en-US" i="1" dirty="0" err="1" smtClean="0">
                <a:latin typeface="Calibri" pitchFamily="34" charset="0"/>
              </a:rPr>
              <a:t>arene</a:t>
            </a:r>
            <a:endParaRPr lang="en-US" i="1" dirty="0" smtClean="0">
              <a:latin typeface="Calibri" pitchFamily="34" charset="0"/>
            </a:endParaRPr>
          </a:p>
          <a:p>
            <a:endParaRPr lang="en-US" i="1" dirty="0" smtClean="0">
              <a:latin typeface="Calibri" pitchFamily="34" charset="0"/>
            </a:endParaRPr>
          </a:p>
          <a:p>
            <a:r>
              <a:rPr lang="en-US" dirty="0" err="1" smtClean="0">
                <a:latin typeface="Calibri" pitchFamily="34" charset="0"/>
              </a:rPr>
              <a:t>Complexation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ability of the </a:t>
            </a:r>
            <a:r>
              <a:rPr lang="en-US" dirty="0" err="1" smtClean="0">
                <a:latin typeface="Calibri" pitchFamily="34" charset="0"/>
              </a:rPr>
              <a:t>chemosensor</a:t>
            </a:r>
            <a:r>
              <a:rPr lang="en-US" dirty="0" smtClean="0">
                <a:latin typeface="Calibri" pitchFamily="34" charset="0"/>
              </a:rPr>
              <a:t> was tested </a:t>
            </a:r>
            <a:r>
              <a:rPr lang="en-US" dirty="0" smtClean="0">
                <a:latin typeface="Calibri" pitchFamily="34" charset="0"/>
              </a:rPr>
              <a:t>against selected </a:t>
            </a:r>
            <a:r>
              <a:rPr lang="en-US" dirty="0" smtClean="0">
                <a:latin typeface="Calibri" pitchFamily="34" charset="0"/>
              </a:rPr>
              <a:t>transition metals like </a:t>
            </a:r>
            <a:r>
              <a:rPr lang="en-US" dirty="0" err="1" smtClean="0">
                <a:latin typeface="Calibri" pitchFamily="34" charset="0"/>
              </a:rPr>
              <a:t>Cd</a:t>
            </a:r>
            <a:r>
              <a:rPr lang="en-US" dirty="0" smtClean="0">
                <a:latin typeface="Calibri" pitchFamily="34" charset="0"/>
              </a:rPr>
              <a:t>(II),Ni(II), Co(II), Cu(II) and </a:t>
            </a:r>
            <a:r>
              <a:rPr lang="en-US" dirty="0" err="1" smtClean="0">
                <a:latin typeface="Calibri" pitchFamily="34" charset="0"/>
              </a:rPr>
              <a:t>Pb</a:t>
            </a:r>
            <a:r>
              <a:rPr lang="en-US" dirty="0" smtClean="0">
                <a:latin typeface="Calibri" pitchFamily="34" charset="0"/>
              </a:rPr>
              <a:t>(II)</a:t>
            </a: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Among </a:t>
            </a:r>
            <a:r>
              <a:rPr lang="en-US" dirty="0" smtClean="0">
                <a:latin typeface="Calibri" pitchFamily="34" charset="0"/>
              </a:rPr>
              <a:t>these </a:t>
            </a:r>
            <a:r>
              <a:rPr lang="en-US" dirty="0" smtClean="0">
                <a:latin typeface="Calibri" pitchFamily="34" charset="0"/>
              </a:rPr>
              <a:t>ions better </a:t>
            </a:r>
            <a:r>
              <a:rPr lang="en-US" dirty="0" smtClean="0">
                <a:latin typeface="Calibri" pitchFamily="34" charset="0"/>
              </a:rPr>
              <a:t>response was found for </a:t>
            </a:r>
            <a:r>
              <a:rPr lang="en-US" dirty="0" err="1" smtClean="0">
                <a:latin typeface="Calibri" pitchFamily="34" charset="0"/>
              </a:rPr>
              <a:t>Cd</a:t>
            </a:r>
            <a:r>
              <a:rPr lang="en-US" dirty="0" smtClean="0">
                <a:latin typeface="Calibri" pitchFamily="34" charset="0"/>
              </a:rPr>
              <a:t>(II) and </a:t>
            </a:r>
            <a:r>
              <a:rPr lang="en-US" dirty="0" smtClean="0">
                <a:latin typeface="Calibri" pitchFamily="34" charset="0"/>
              </a:rPr>
              <a:t>Cu(II)</a:t>
            </a:r>
          </a:p>
          <a:p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Complexation</a:t>
            </a:r>
            <a:r>
              <a:rPr lang="en-US" dirty="0" smtClean="0">
                <a:latin typeface="Calibri" pitchFamily="34" charset="0"/>
              </a:rPr>
              <a:t> behavior </a:t>
            </a:r>
            <a:r>
              <a:rPr lang="en-US" dirty="0" smtClean="0">
                <a:latin typeface="Calibri" pitchFamily="34" charset="0"/>
              </a:rPr>
              <a:t>studied through FT-IR.</a:t>
            </a:r>
            <a:endParaRPr lang="el-GR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latin typeface="Calibri" pitchFamily="34" charset="0"/>
              </a:rPr>
              <a:t>Introduction to </a:t>
            </a:r>
            <a:r>
              <a:rPr lang="en-US" sz="4000" b="1" dirty="0" err="1" smtClean="0">
                <a:latin typeface="Calibri" pitchFamily="34" charset="0"/>
              </a:rPr>
              <a:t>Calixarene</a:t>
            </a:r>
            <a:r>
              <a:rPr lang="en-US" sz="4000" b="1" dirty="0" smtClean="0">
                <a:latin typeface="Calibri" pitchFamily="34" charset="0"/>
              </a:rPr>
              <a:t> Chemistry</a:t>
            </a:r>
            <a:endParaRPr lang="el-GR" sz="4000" b="1" dirty="0">
              <a:latin typeface="Calibri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76064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Calibri" pitchFamily="34" charset="0"/>
              </a:rPr>
              <a:t>19 </a:t>
            </a:r>
            <a:r>
              <a:rPr lang="el-GR" sz="2400" dirty="0" smtClean="0">
                <a:latin typeface="Calibri" pitchFamily="34" charset="0"/>
              </a:rPr>
              <a:t>αιώνας (</a:t>
            </a:r>
            <a:r>
              <a:rPr lang="en-US" sz="2400" dirty="0" smtClean="0">
                <a:latin typeface="Calibri" pitchFamily="34" charset="0"/>
              </a:rPr>
              <a:t>Adolph von Baeyer</a:t>
            </a:r>
            <a:r>
              <a:rPr lang="el-GR" sz="2400" dirty="0" smtClean="0">
                <a:latin typeface="Calibri" pitchFamily="34" charset="0"/>
              </a:rPr>
              <a:t>) </a:t>
            </a:r>
            <a:r>
              <a:rPr lang="en-US" sz="2400" dirty="0" smtClean="0">
                <a:latin typeface="Calibri" pitchFamily="34" charset="0"/>
              </a:rPr>
              <a:t>: </a:t>
            </a:r>
            <a:r>
              <a:rPr lang="el-GR" sz="2400" dirty="0" smtClean="0">
                <a:latin typeface="Calibri" pitchFamily="34" charset="0"/>
              </a:rPr>
              <a:t/>
            </a:r>
            <a:br>
              <a:rPr lang="el-GR" sz="2400" dirty="0" smtClean="0">
                <a:latin typeface="Calibri" pitchFamily="34" charset="0"/>
              </a:rPr>
            </a:br>
            <a:r>
              <a:rPr lang="el-GR" sz="1600" b="1" dirty="0" smtClean="0">
                <a:solidFill>
                  <a:srgbClr val="00B0F0"/>
                </a:solidFill>
                <a:latin typeface="Calibri" pitchFamily="34" charset="0"/>
              </a:rPr>
              <a:t>Παρουσία Ισχυρού Οξέος </a:t>
            </a:r>
          </a:p>
          <a:p>
            <a:pPr>
              <a:buNone/>
            </a:pPr>
            <a:r>
              <a:rPr lang="el-GR" sz="2400" dirty="0" smtClean="0"/>
              <a:t>                                                                                                                               </a:t>
            </a:r>
          </a:p>
          <a:p>
            <a:pPr>
              <a:buFont typeface="Wingdings" pitchFamily="2" charset="2"/>
              <a:buChar char="§"/>
            </a:pPr>
            <a:endParaRPr lang="el-GR" sz="2400" dirty="0" smtClean="0"/>
          </a:p>
          <a:p>
            <a:pPr>
              <a:buFont typeface="Wingdings" pitchFamily="2" charset="2"/>
              <a:buChar char="§"/>
            </a:pPr>
            <a:endParaRPr lang="el-GR" sz="2400" dirty="0" smtClean="0"/>
          </a:p>
          <a:p>
            <a:pPr>
              <a:buFont typeface="Wingdings" pitchFamily="2" charset="2"/>
              <a:buChar char="§"/>
            </a:pPr>
            <a:endParaRPr lang="el-GR" sz="2400" dirty="0" smtClean="0"/>
          </a:p>
          <a:p>
            <a:pPr>
              <a:buFont typeface="Wingdings" pitchFamily="2" charset="2"/>
              <a:buChar char="§"/>
            </a:pPr>
            <a:r>
              <a:rPr lang="el-GR" sz="2400" dirty="0" smtClean="0">
                <a:latin typeface="Calibri" pitchFamily="34" charset="0"/>
              </a:rPr>
              <a:t>30 χρόνια αργότερα (</a:t>
            </a:r>
            <a:r>
              <a:rPr lang="en-US" sz="2400" dirty="0" smtClean="0">
                <a:latin typeface="Calibri" pitchFamily="34" charset="0"/>
              </a:rPr>
              <a:t>Leo </a:t>
            </a:r>
            <a:r>
              <a:rPr lang="en-US" sz="2400" dirty="0" err="1" smtClean="0">
                <a:latin typeface="Calibri" pitchFamily="34" charset="0"/>
              </a:rPr>
              <a:t>Baekland</a:t>
            </a:r>
            <a:r>
              <a:rPr lang="el-GR" sz="2400" dirty="0" smtClean="0">
                <a:latin typeface="Calibri" pitchFamily="34" charset="0"/>
              </a:rPr>
              <a:t>) </a:t>
            </a:r>
            <a:r>
              <a:rPr lang="en-US" sz="2400" dirty="0" smtClean="0">
                <a:latin typeface="Calibri" pitchFamily="34" charset="0"/>
              </a:rPr>
              <a:t>: </a:t>
            </a:r>
            <a:r>
              <a:rPr lang="el-GR" sz="2400" dirty="0" smtClean="0">
                <a:latin typeface="Calibri" pitchFamily="34" charset="0"/>
              </a:rPr>
              <a:t>Κρυσταλλικό Στερεό γνωστό ως </a:t>
            </a:r>
            <a:r>
              <a:rPr lang="en-US" sz="2400" dirty="0" smtClean="0">
                <a:latin typeface="Calibri" pitchFamily="34" charset="0"/>
              </a:rPr>
              <a:t>Bakelite “The first synthetic plastic in the world”</a:t>
            </a:r>
            <a:endParaRPr lang="el-GR" sz="24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err="1" smtClean="0">
                <a:latin typeface="Calibri" pitchFamily="34" charset="0"/>
              </a:rPr>
              <a:t>Alois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Zinke</a:t>
            </a:r>
            <a:r>
              <a:rPr lang="el-GR" sz="2400" dirty="0" smtClean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:</a:t>
            </a:r>
            <a:r>
              <a:rPr lang="el-GR" sz="2400" dirty="0" smtClean="0">
                <a:latin typeface="Calibri" pitchFamily="34" charset="0"/>
              </a:rPr>
              <a:t/>
            </a:r>
            <a:br>
              <a:rPr lang="el-GR" sz="2400" dirty="0" smtClean="0">
                <a:latin typeface="Calibri" pitchFamily="34" charset="0"/>
              </a:rPr>
            </a:br>
            <a:r>
              <a:rPr lang="el-GR" sz="1600" b="1" dirty="0" smtClean="0">
                <a:solidFill>
                  <a:srgbClr val="00B0F0"/>
                </a:solidFill>
                <a:latin typeface="Calibri" pitchFamily="34" charset="0"/>
              </a:rPr>
              <a:t>Παρουσία Βάσης     </a:t>
            </a:r>
            <a:br>
              <a:rPr lang="el-GR" sz="1600" b="1" dirty="0" smtClean="0">
                <a:solidFill>
                  <a:srgbClr val="00B0F0"/>
                </a:solidFill>
                <a:latin typeface="Calibri" pitchFamily="34" charset="0"/>
              </a:rPr>
            </a:br>
            <a:r>
              <a:rPr lang="en-US" sz="1800" dirty="0" smtClean="0">
                <a:latin typeface="Calibri" pitchFamily="34" charset="0"/>
              </a:rPr>
              <a:t>p-alkyl substituted phenol + formaldehyde </a:t>
            </a:r>
            <a:endParaRPr lang="el-GR" sz="24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l-GR" sz="2400" dirty="0" smtClean="0"/>
              <a:t> </a:t>
            </a:r>
            <a:r>
              <a:rPr lang="el-GR" sz="2400" dirty="0" smtClean="0">
                <a:latin typeface="Calibri" pitchFamily="34" charset="0"/>
              </a:rPr>
              <a:t>30 χρόνια μετά </a:t>
            </a:r>
            <a:r>
              <a:rPr lang="el-GR" sz="2400" b="1" dirty="0" smtClean="0">
                <a:latin typeface="Calibri" pitchFamily="34" charset="0"/>
              </a:rPr>
              <a:t>(</a:t>
            </a:r>
            <a:r>
              <a:rPr lang="en-US" sz="2400" b="1" dirty="0" smtClean="0">
                <a:latin typeface="Calibri" pitchFamily="34" charset="0"/>
              </a:rPr>
              <a:t>C.D. </a:t>
            </a:r>
            <a:r>
              <a:rPr lang="en-US" sz="2400" b="1" dirty="0" err="1" smtClean="0">
                <a:latin typeface="Calibri" pitchFamily="34" charset="0"/>
              </a:rPr>
              <a:t>Gutsche</a:t>
            </a:r>
            <a:r>
              <a:rPr lang="el-GR" sz="2400" b="1" dirty="0" smtClean="0">
                <a:latin typeface="Calibri" pitchFamily="34" charset="0"/>
              </a:rPr>
              <a:t>)</a:t>
            </a:r>
            <a:r>
              <a:rPr lang="en-US" sz="2400" b="1" dirty="0" smtClean="0">
                <a:latin typeface="Calibri" pitchFamily="34" charset="0"/>
              </a:rPr>
              <a:t>:</a:t>
            </a:r>
            <a:br>
              <a:rPr lang="en-US" sz="2400" b="1" dirty="0" smtClean="0">
                <a:latin typeface="Calibri" pitchFamily="34" charset="0"/>
              </a:rPr>
            </a:b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l-GR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‘’</a:t>
            </a:r>
            <a:r>
              <a:rPr lang="en-US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Calixarene</a:t>
            </a:r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’’ </a:t>
            </a:r>
            <a:b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</a:br>
            <a:r>
              <a:rPr lang="en-US" sz="24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Calix</a:t>
            </a:r>
            <a:r>
              <a:rPr lang="en-US" sz="24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 Crater</a:t>
            </a:r>
            <a:r>
              <a:rPr lang="el-GR" sz="24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 (</a:t>
            </a:r>
            <a:r>
              <a:rPr lang="en-US" sz="24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basket)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: </a:t>
            </a:r>
            <a:r>
              <a:rPr lang="el-GR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Λόγω δομής</a:t>
            </a:r>
            <a:br>
              <a:rPr lang="el-GR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</a:br>
            <a:r>
              <a:rPr lang="el-GR" sz="24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Α</a:t>
            </a:r>
            <a:r>
              <a:rPr lang="en-US" sz="24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rene</a:t>
            </a:r>
            <a:r>
              <a:rPr lang="en-US" sz="24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: </a:t>
            </a:r>
            <a:r>
              <a:rPr lang="el-GR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Λόγω αρωματικής φύσης</a:t>
            </a:r>
            <a:endParaRPr lang="el-GR" sz="2400" dirty="0">
              <a:solidFill>
                <a:schemeClr val="bg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pic>
        <p:nvPicPr>
          <p:cNvPr id="2051" name="Picture 3" descr="C:\Users\ΑΓΑΠΗ\Desktop\Phenol2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800"/>
            <a:ext cx="732491" cy="1338461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2627784" y="2276872"/>
            <a:ext cx="288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latin typeface="Calibri"/>
              </a:rPr>
              <a:t>+</a:t>
            </a:r>
            <a:endParaRPr lang="el-GR" dirty="0"/>
          </a:p>
        </p:txBody>
      </p:sp>
      <p:pic>
        <p:nvPicPr>
          <p:cNvPr id="2053" name="Picture 5" descr="C:\Users\ΑΓΑΠΗ\Desktop\Formaldehyde-2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772816"/>
            <a:ext cx="1133202" cy="1071259"/>
          </a:xfrm>
          <a:prstGeom prst="rect">
            <a:avLst/>
          </a:prstGeom>
          <a:noFill/>
        </p:spPr>
      </p:pic>
      <p:sp>
        <p:nvSpPr>
          <p:cNvPr id="10" name="9 - Ορθογώνιο"/>
          <p:cNvSpPr/>
          <p:nvPr/>
        </p:nvSpPr>
        <p:spPr>
          <a:xfrm>
            <a:off x="4716016" y="2060848"/>
            <a:ext cx="504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latin typeface="Calibri"/>
              </a:rPr>
              <a:t>→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5220072" y="206084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Μαύρη ρητίνη (πίσσα) 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5076056" y="4725144"/>
            <a:ext cx="504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latin typeface="Calibri"/>
              </a:rPr>
              <a:t>→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5508104" y="24208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14" name="13 - TextBox"/>
          <p:cNvSpPr txBox="1"/>
          <p:nvPr/>
        </p:nvSpPr>
        <p:spPr>
          <a:xfrm>
            <a:off x="5436096" y="472514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</a:rPr>
              <a:t>Στερεό υψηλού σημείου ζέσης </a:t>
            </a:r>
            <a:endParaRPr lang="el-GR" dirty="0">
              <a:latin typeface="Calibri" pitchFamily="34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5062372"/>
            <a:ext cx="3923928" cy="1795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effectLst/>
                <a:latin typeface="Calibri" pitchFamily="34" charset="0"/>
              </a:rPr>
              <a:t>Applications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Calixarenes</a:t>
            </a:r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as toxic metal ions </a:t>
            </a:r>
            <a:r>
              <a:rPr lang="en-US" sz="2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extractants</a:t>
            </a:r>
            <a:endParaRPr lang="en-US" sz="2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56197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Ορθογώνιο"/>
          <p:cNvSpPr/>
          <p:nvPr/>
        </p:nvSpPr>
        <p:spPr>
          <a:xfrm>
            <a:off x="5724128" y="1340768"/>
            <a:ext cx="3419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Yilmaz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(</a:t>
            </a:r>
            <a:r>
              <a:rPr lang="en-US" dirty="0" smtClean="0">
                <a:latin typeface="Calibri" pitchFamily="34" charset="0"/>
              </a:rPr>
              <a:t>2002</a:t>
            </a:r>
            <a:r>
              <a:rPr lang="en-US" dirty="0" smtClean="0">
                <a:latin typeface="Calibri" pitchFamily="34" charset="0"/>
              </a:rPr>
              <a:t>): two </a:t>
            </a:r>
            <a:r>
              <a:rPr lang="en-US" dirty="0" smtClean="0">
                <a:latin typeface="Calibri" pitchFamily="34" charset="0"/>
              </a:rPr>
              <a:t>newly synthesized </a:t>
            </a:r>
            <a:r>
              <a:rPr lang="en-US" dirty="0" err="1" smtClean="0">
                <a:latin typeface="Calibri" pitchFamily="34" charset="0"/>
              </a:rPr>
              <a:t>calix</a:t>
            </a:r>
            <a:r>
              <a:rPr lang="en-US" dirty="0" smtClean="0">
                <a:latin typeface="Calibri" pitchFamily="34" charset="0"/>
              </a:rPr>
              <a:t>[4]</a:t>
            </a:r>
            <a:r>
              <a:rPr lang="en-US" dirty="0" err="1" smtClean="0">
                <a:latin typeface="Calibri" pitchFamily="34" charset="0"/>
              </a:rPr>
              <a:t>arene</a:t>
            </a:r>
            <a:r>
              <a:rPr lang="en-US" dirty="0" smtClean="0">
                <a:latin typeface="Calibri" pitchFamily="34" charset="0"/>
              </a:rPr>
              <a:t> based </a:t>
            </a:r>
            <a:r>
              <a:rPr lang="en-US" dirty="0" err="1" smtClean="0">
                <a:latin typeface="Calibri" pitchFamily="34" charset="0"/>
              </a:rPr>
              <a:t>azacrown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ionophores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(21&amp;22) for the removal of chromate ions from </a:t>
            </a:r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water </a:t>
            </a:r>
            <a:endParaRPr lang="el-GR" b="1" dirty="0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0943" y="3861048"/>
            <a:ext cx="4513057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- Ορθογώνιο"/>
          <p:cNvSpPr/>
          <p:nvPr/>
        </p:nvSpPr>
        <p:spPr>
          <a:xfrm>
            <a:off x="0" y="4653136"/>
            <a:ext cx="4499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Bayrakcı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(2009): </a:t>
            </a:r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(</a:t>
            </a:r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23) </a:t>
            </a:r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and (24)  </a:t>
            </a:r>
            <a:r>
              <a:rPr lang="en-US" dirty="0" err="1" smtClean="0">
                <a:latin typeface="Calibri" pitchFamily="34" charset="0"/>
              </a:rPr>
              <a:t>ionophores</a:t>
            </a:r>
            <a:r>
              <a:rPr lang="en-US" dirty="0" smtClean="0">
                <a:latin typeface="Calibri" pitchFamily="34" charset="0"/>
              </a:rPr>
              <a:t>  which have </a:t>
            </a:r>
            <a:r>
              <a:rPr lang="en-US" dirty="0" smtClean="0">
                <a:latin typeface="Calibri" pitchFamily="34" charset="0"/>
              </a:rPr>
              <a:t>excellent structural </a:t>
            </a:r>
            <a:r>
              <a:rPr lang="en-US" dirty="0" smtClean="0">
                <a:latin typeface="Calibri" pitchFamily="34" charset="0"/>
              </a:rPr>
              <a:t>units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and  </a:t>
            </a:r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interacts with </a:t>
            </a:r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the target arsenate </a:t>
            </a:r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and chromate </a:t>
            </a:r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ions through hydrogen </a:t>
            </a:r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bonding</a:t>
            </a:r>
            <a:endParaRPr lang="el-GR" b="1" dirty="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effectLst/>
                <a:latin typeface="Calibri" pitchFamily="34" charset="0"/>
              </a:rPr>
              <a:t>Applications</a:t>
            </a:r>
            <a:endParaRPr lang="el-GR" sz="36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92696"/>
            <a:ext cx="507722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5868144" y="836712"/>
            <a:ext cx="32758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Sayin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(</a:t>
            </a:r>
            <a:r>
              <a:rPr lang="en-US" dirty="0" smtClean="0">
                <a:latin typeface="Calibri" pitchFamily="34" charset="0"/>
              </a:rPr>
              <a:t>2010) </a:t>
            </a:r>
            <a:r>
              <a:rPr lang="en-US" dirty="0" smtClean="0">
                <a:latin typeface="Calibri" pitchFamily="34" charset="0"/>
              </a:rPr>
              <a:t>: novel </a:t>
            </a:r>
            <a:r>
              <a:rPr lang="en-US" dirty="0" smtClean="0">
                <a:latin typeface="Calibri" pitchFamily="34" charset="0"/>
              </a:rPr>
              <a:t>grafted </a:t>
            </a:r>
            <a:r>
              <a:rPr lang="en-US" dirty="0" smtClean="0">
                <a:latin typeface="Calibri" pitchFamily="34" charset="0"/>
              </a:rPr>
              <a:t>N </a:t>
            </a:r>
            <a:r>
              <a:rPr lang="en-US" dirty="0" err="1" smtClean="0">
                <a:latin typeface="Calibri" pitchFamily="34" charset="0"/>
              </a:rPr>
              <a:t>methylglucamine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derivative of </a:t>
            </a:r>
            <a:r>
              <a:rPr lang="en-US" dirty="0" err="1" smtClean="0">
                <a:latin typeface="Calibri" pitchFamily="34" charset="0"/>
              </a:rPr>
              <a:t>calix</a:t>
            </a:r>
            <a:r>
              <a:rPr lang="en-US" dirty="0" smtClean="0">
                <a:latin typeface="Calibri" pitchFamily="34" charset="0"/>
              </a:rPr>
              <a:t>[4]</a:t>
            </a:r>
            <a:r>
              <a:rPr lang="en-US" dirty="0" err="1" smtClean="0">
                <a:latin typeface="Calibri" pitchFamily="34" charset="0"/>
              </a:rPr>
              <a:t>arene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for the </a:t>
            </a:r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extraction of dichromate/arsenate from water</a:t>
            </a:r>
            <a:endParaRPr lang="el-GR" b="1" dirty="0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7325" y="2571750"/>
            <a:ext cx="38766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0" y="4581128"/>
            <a:ext cx="50760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Memon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(2001): </a:t>
            </a:r>
            <a:r>
              <a:rPr lang="en-US" dirty="0" smtClean="0">
                <a:latin typeface="Calibri" pitchFamily="34" charset="0"/>
              </a:rPr>
              <a:t>Schiff base type </a:t>
            </a:r>
            <a:r>
              <a:rPr lang="en-US" dirty="0" err="1" smtClean="0">
                <a:latin typeface="Calibri" pitchFamily="34" charset="0"/>
              </a:rPr>
              <a:t>calixarene</a:t>
            </a: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receptor</a:t>
            </a:r>
            <a:r>
              <a:rPr lang="en-US" dirty="0" smtClean="0">
                <a:latin typeface="Calibri" pitchFamily="34" charset="0"/>
              </a:rPr>
              <a:t>.</a:t>
            </a:r>
          </a:p>
          <a:p>
            <a:r>
              <a:rPr lang="en-US" dirty="0" smtClean="0">
                <a:latin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</a:rPr>
              <a:t>n </a:t>
            </a:r>
            <a:r>
              <a:rPr lang="en-US" dirty="0" err="1" smtClean="0">
                <a:latin typeface="Calibri" pitchFamily="34" charset="0"/>
              </a:rPr>
              <a:t>protonated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alkylinium</a:t>
            </a:r>
            <a:r>
              <a:rPr lang="en-US" dirty="0" smtClean="0">
                <a:latin typeface="Calibri" pitchFamily="34" charset="0"/>
              </a:rPr>
              <a:t> form act as an</a:t>
            </a:r>
          </a:p>
          <a:p>
            <a:r>
              <a:rPr lang="en-US" dirty="0" smtClean="0">
                <a:latin typeface="Calibri" pitchFamily="34" charset="0"/>
              </a:rPr>
              <a:t>efficient </a:t>
            </a:r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trap for transferring </a:t>
            </a:r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alkali </a:t>
            </a:r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and chromate anions</a:t>
            </a:r>
            <a:endParaRPr lang="el-GR" b="1" dirty="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effectLst/>
                <a:latin typeface="Calibri" pitchFamily="34" charset="0"/>
              </a:rPr>
              <a:t>Applications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Calixarenes</a:t>
            </a:r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as catalysts</a:t>
            </a:r>
          </a:p>
          <a:p>
            <a:pPr>
              <a:buNone/>
            </a:pPr>
            <a:r>
              <a:rPr lang="en-US" sz="2000" dirty="0" smtClean="0">
                <a:latin typeface="Calibri" pitchFamily="34" charset="0"/>
              </a:rPr>
              <a:t>       </a:t>
            </a:r>
            <a:r>
              <a:rPr lang="en-US" sz="1800" dirty="0" err="1" smtClean="0">
                <a:latin typeface="Calibri" pitchFamily="34" charset="0"/>
              </a:rPr>
              <a:t>Cyclodextrins</a:t>
            </a:r>
            <a:r>
              <a:rPr lang="en-US" sz="1800" dirty="0" smtClean="0">
                <a:latin typeface="Calibri" pitchFamily="34" charset="0"/>
              </a:rPr>
              <a:t>, </a:t>
            </a:r>
            <a:r>
              <a:rPr lang="en-US" sz="1800" dirty="0" err="1" smtClean="0">
                <a:latin typeface="Calibri" pitchFamily="34" charset="0"/>
              </a:rPr>
              <a:t>cyclophanes</a:t>
            </a:r>
            <a:r>
              <a:rPr lang="en-US" sz="1800" dirty="0" smtClean="0">
                <a:latin typeface="Calibri" pitchFamily="34" charset="0"/>
              </a:rPr>
              <a:t>, </a:t>
            </a:r>
            <a:r>
              <a:rPr lang="en-US" sz="1800" dirty="0" err="1" smtClean="0">
                <a:latin typeface="Calibri" pitchFamily="34" charset="0"/>
              </a:rPr>
              <a:t>curcurbiturils</a:t>
            </a:r>
            <a:r>
              <a:rPr lang="en-US" sz="1800" dirty="0" smtClean="0">
                <a:latin typeface="Calibri" pitchFamily="34" charset="0"/>
              </a:rPr>
              <a:t>, </a:t>
            </a:r>
            <a:r>
              <a:rPr lang="en-US" sz="1800" dirty="0" err="1" smtClean="0">
                <a:latin typeface="Calibri" pitchFamily="34" charset="0"/>
              </a:rPr>
              <a:t>calixarenes</a:t>
            </a:r>
            <a:r>
              <a:rPr lang="en-US" sz="1800" dirty="0" smtClean="0">
                <a:latin typeface="Calibri" pitchFamily="34" charset="0"/>
              </a:rPr>
              <a:t> : platforms for synthesizing enzyme mimics thanks to their ability to form inclusion complexes </a:t>
            </a:r>
          </a:p>
          <a:p>
            <a:pPr>
              <a:buNone/>
            </a:pPr>
            <a:r>
              <a:rPr lang="en-US" sz="1800" dirty="0" smtClean="0">
                <a:latin typeface="Calibri" pitchFamily="34" charset="0"/>
              </a:rPr>
              <a:t>       Attention to: synthetic </a:t>
            </a:r>
            <a:r>
              <a:rPr lang="en-US" sz="1800" dirty="0" err="1" smtClean="0">
                <a:latin typeface="Calibri" pitchFamily="34" charset="0"/>
              </a:rPr>
              <a:t>metallonucleases</a:t>
            </a:r>
            <a:r>
              <a:rPr lang="en-US" sz="1800" dirty="0" smtClean="0">
                <a:latin typeface="Calibri" pitchFamily="34" charset="0"/>
              </a:rPr>
              <a:t> for the cleavage of </a:t>
            </a:r>
            <a:r>
              <a:rPr lang="en-US" sz="1800" dirty="0" err="1" smtClean="0">
                <a:latin typeface="Calibri" pitchFamily="34" charset="0"/>
              </a:rPr>
              <a:t>phosphodiester</a:t>
            </a:r>
            <a:r>
              <a:rPr lang="en-US" sz="1800" dirty="0" smtClean="0">
                <a:latin typeface="Calibri" pitchFamily="34" charset="0"/>
              </a:rPr>
              <a:t> DNA bonds   </a:t>
            </a:r>
          </a:p>
          <a:p>
            <a:pPr>
              <a:buNone/>
            </a:pPr>
            <a:r>
              <a:rPr lang="en-US" sz="2000" dirty="0" smtClean="0"/>
              <a:t>      </a:t>
            </a:r>
            <a:endParaRPr lang="en-US" sz="20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77480"/>
            <a:ext cx="353363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3707904" y="2276872"/>
            <a:ext cx="5436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>
                <a:latin typeface="Calibri" pitchFamily="34" charset="0"/>
              </a:rPr>
              <a:t>Cleavage </a:t>
            </a:r>
            <a:r>
              <a:rPr lang="en-US" dirty="0" smtClean="0">
                <a:latin typeface="Calibri" pitchFamily="34" charset="0"/>
              </a:rPr>
              <a:t>of </a:t>
            </a:r>
            <a:r>
              <a:rPr lang="en-US" dirty="0" err="1" smtClean="0">
                <a:latin typeface="Calibri" pitchFamily="34" charset="0"/>
              </a:rPr>
              <a:t>phosphodiester</a:t>
            </a:r>
            <a:r>
              <a:rPr lang="en-US" dirty="0" smtClean="0">
                <a:latin typeface="Calibri" pitchFamily="34" charset="0"/>
              </a:rPr>
              <a:t> bonds in </a:t>
            </a:r>
            <a:r>
              <a:rPr lang="en-US" dirty="0" err="1" smtClean="0">
                <a:latin typeface="Calibri" pitchFamily="34" charset="0"/>
              </a:rPr>
              <a:t>diribonucleoside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monophosphates</a:t>
            </a:r>
            <a:r>
              <a:rPr lang="en-US" dirty="0" smtClean="0">
                <a:latin typeface="Calibri" pitchFamily="34" charset="0"/>
              </a:rPr>
              <a:t> (</a:t>
            </a:r>
            <a:r>
              <a:rPr lang="en-US" dirty="0" err="1" smtClean="0">
                <a:latin typeface="Calibri" pitchFamily="34" charset="0"/>
              </a:rPr>
              <a:t>NpN</a:t>
            </a:r>
            <a:r>
              <a:rPr lang="en-US" dirty="0" smtClean="0">
                <a:latin typeface="Calibri" pitchFamily="34" charset="0"/>
              </a:rPr>
              <a:t>’)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3635896" y="3212976"/>
            <a:ext cx="5508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Rate accelerations: order </a:t>
            </a:r>
            <a:r>
              <a:rPr lang="en-US" dirty="0" smtClean="0">
                <a:latin typeface="Calibri" pitchFamily="34" charset="0"/>
              </a:rPr>
              <a:t>of 104 </a:t>
            </a:r>
            <a:r>
              <a:rPr lang="en-US" dirty="0" smtClean="0">
                <a:latin typeface="Calibri" pitchFamily="34" charset="0"/>
              </a:rPr>
              <a:t>fold for </a:t>
            </a:r>
            <a:r>
              <a:rPr lang="en-US" dirty="0" smtClean="0">
                <a:latin typeface="Calibri" pitchFamily="34" charset="0"/>
              </a:rPr>
              <a:t>proximal </a:t>
            </a:r>
            <a:r>
              <a:rPr lang="en-US" b="1" dirty="0" smtClean="0">
                <a:latin typeface="Calibri" pitchFamily="34" charset="0"/>
              </a:rPr>
              <a:t>1,2-dimetallic (11-Cu2) </a:t>
            </a:r>
            <a:r>
              <a:rPr lang="en-US" dirty="0" smtClean="0">
                <a:latin typeface="Calibri" pitchFamily="34" charset="0"/>
              </a:rPr>
              <a:t>and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</a:rPr>
              <a:t>trimetallic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(</a:t>
            </a:r>
            <a:r>
              <a:rPr lang="en-US" b="1" dirty="0" smtClean="0">
                <a:latin typeface="Calibri" pitchFamily="34" charset="0"/>
              </a:rPr>
              <a:t>13-Cu3</a:t>
            </a:r>
            <a:r>
              <a:rPr lang="en-US" b="1" dirty="0" smtClean="0">
                <a:latin typeface="Calibri" pitchFamily="34" charset="0"/>
              </a:rPr>
              <a:t>) </a:t>
            </a:r>
            <a:r>
              <a:rPr lang="en-US" dirty="0" smtClean="0">
                <a:latin typeface="Calibri" pitchFamily="34" charset="0"/>
              </a:rPr>
              <a:t>complexes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3635896" y="4077073"/>
            <a:ext cx="540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Comparison </a:t>
            </a:r>
            <a:r>
              <a:rPr lang="en-US" dirty="0" smtClean="0">
                <a:latin typeface="Calibri" pitchFamily="34" charset="0"/>
              </a:rPr>
              <a:t>with 14-Cu </a:t>
            </a:r>
            <a:r>
              <a:rPr lang="en-US" dirty="0" smtClean="0">
                <a:latin typeface="Calibri" pitchFamily="34" charset="0"/>
              </a:rPr>
              <a:t>and 10-Cu revealed </a:t>
            </a:r>
            <a:r>
              <a:rPr lang="en-US" dirty="0" smtClean="0">
                <a:latin typeface="Calibri" pitchFamily="34" charset="0"/>
              </a:rPr>
              <a:t>that 11-Cu2 </a:t>
            </a:r>
            <a:r>
              <a:rPr lang="en-US" dirty="0" smtClean="0">
                <a:latin typeface="Calibri" pitchFamily="34" charset="0"/>
              </a:rPr>
              <a:t>and 13-Cu3 </a:t>
            </a:r>
            <a:r>
              <a:rPr lang="en-US" dirty="0" smtClean="0">
                <a:latin typeface="Calibri" pitchFamily="34" charset="0"/>
              </a:rPr>
              <a:t>act cooperatively  </a:t>
            </a:r>
          </a:p>
          <a:p>
            <a:r>
              <a:rPr lang="en-US" dirty="0" smtClean="0">
                <a:latin typeface="Calibri" pitchFamily="34" charset="0"/>
              </a:rPr>
              <a:t>1,3-distal 12-Cu2 : </a:t>
            </a:r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no metal ion </a:t>
            </a:r>
            <a:r>
              <a:rPr lang="en-US" b="1" dirty="0" err="1" smtClean="0">
                <a:solidFill>
                  <a:srgbClr val="FFFF00"/>
                </a:solidFill>
                <a:latin typeface="Calibri" pitchFamily="34" charset="0"/>
              </a:rPr>
              <a:t>cooperativity</a:t>
            </a:r>
            <a:endParaRPr lang="el-GR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3563888" y="5085184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P</a:t>
            </a:r>
            <a:r>
              <a:rPr lang="en-US" dirty="0" smtClean="0">
                <a:latin typeface="Calibri" pitchFamily="34" charset="0"/>
              </a:rPr>
              <a:t>osition </a:t>
            </a:r>
            <a:r>
              <a:rPr lang="en-US" dirty="0" smtClean="0">
                <a:latin typeface="Calibri" pitchFamily="34" charset="0"/>
              </a:rPr>
              <a:t>(proximal vs. distal) </a:t>
            </a:r>
            <a:r>
              <a:rPr lang="en-US" dirty="0" smtClean="0">
                <a:latin typeface="Calibri" pitchFamily="34" charset="0"/>
              </a:rPr>
              <a:t>Me </a:t>
            </a:r>
            <a:r>
              <a:rPr lang="en-US" dirty="0" smtClean="0">
                <a:latin typeface="Calibri" pitchFamily="34" charset="0"/>
              </a:rPr>
              <a:t>on the </a:t>
            </a:r>
            <a:r>
              <a:rPr lang="en-US" dirty="0" err="1" smtClean="0">
                <a:latin typeface="Calibri" pitchFamily="34" charset="0"/>
              </a:rPr>
              <a:t>calixarene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scaffold important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3563888" y="5657671"/>
            <a:ext cx="5580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latin typeface="Calibri" pitchFamily="34" charset="0"/>
              </a:rPr>
              <a:t>12-Cu2  (1,3-distal) : </a:t>
            </a:r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low catalytic </a:t>
            </a:r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activity </a:t>
            </a:r>
          </a:p>
          <a:p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endParaRPr lang="el-GR" b="1" dirty="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effectLst/>
                <a:latin typeface="Calibri" pitchFamily="34" charset="0"/>
              </a:rPr>
              <a:t>Applications</a:t>
            </a:r>
            <a:endParaRPr lang="el-GR" sz="3600" dirty="0">
              <a:effectLst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Calixarenes</a:t>
            </a:r>
            <a:r>
              <a:rPr lang="fr-FR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as chiral recognition </a:t>
            </a:r>
            <a:r>
              <a:rPr lang="fr-FR" sz="2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devices</a:t>
            </a:r>
            <a:r>
              <a:rPr lang="fr-FR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endParaRPr lang="fr-FR" sz="2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>
              <a:buNone/>
            </a:pPr>
            <a:r>
              <a:rPr lang="en-US" sz="2000" dirty="0" smtClean="0">
                <a:latin typeface="Calibri" pitchFamily="34" charset="0"/>
              </a:rPr>
              <a:t>Pharmaceutical industry: undesirable </a:t>
            </a:r>
            <a:r>
              <a:rPr lang="en-US" sz="2000" dirty="0" err="1" smtClean="0">
                <a:latin typeface="Calibri" pitchFamily="34" charset="0"/>
              </a:rPr>
              <a:t>enantiomers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in drug raw material </a:t>
            </a:r>
            <a:endParaRPr lang="en-US" sz="20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Devices with </a:t>
            </a:r>
            <a:r>
              <a:rPr lang="en-US" sz="2000" dirty="0" smtClean="0">
                <a:latin typeface="Calibri" pitchFamily="34" charset="0"/>
              </a:rPr>
              <a:t>excellent </a:t>
            </a:r>
            <a:r>
              <a:rPr lang="en-US" sz="2000" dirty="0" err="1" smtClean="0">
                <a:latin typeface="Calibri" pitchFamily="34" charset="0"/>
              </a:rPr>
              <a:t>chiral</a:t>
            </a:r>
            <a:r>
              <a:rPr lang="en-US" sz="2000" dirty="0" smtClean="0">
                <a:latin typeface="Calibri" pitchFamily="34" charset="0"/>
              </a:rPr>
              <a:t> discrimination </a:t>
            </a:r>
            <a:endParaRPr lang="el-G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5743575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Ορθογώνιο"/>
          <p:cNvSpPr/>
          <p:nvPr/>
        </p:nvSpPr>
        <p:spPr>
          <a:xfrm>
            <a:off x="5796136" y="2420888"/>
            <a:ext cx="35283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Calixarene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derivative containing </a:t>
            </a:r>
            <a:r>
              <a:rPr lang="en-US" dirty="0" err="1" smtClean="0">
                <a:latin typeface="Calibri" pitchFamily="34" charset="0"/>
              </a:rPr>
              <a:t>propranolol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moities</a:t>
            </a:r>
            <a:r>
              <a:rPr lang="en-US" dirty="0" smtClean="0">
                <a:latin typeface="Calibri" pitchFamily="34" charset="0"/>
              </a:rPr>
              <a:t> on the lower </a:t>
            </a:r>
            <a:r>
              <a:rPr lang="en-US" dirty="0" smtClean="0">
                <a:latin typeface="Calibri" pitchFamily="34" charset="0"/>
              </a:rPr>
              <a:t>rim : discriminate </a:t>
            </a:r>
            <a:r>
              <a:rPr lang="en-US" dirty="0" smtClean="0">
                <a:latin typeface="Calibri" pitchFamily="34" charset="0"/>
              </a:rPr>
              <a:t>the </a:t>
            </a:r>
            <a:r>
              <a:rPr lang="en-US" dirty="0" err="1" smtClean="0">
                <a:latin typeface="Calibri" pitchFamily="34" charset="0"/>
              </a:rPr>
              <a:t>enantiomers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of </a:t>
            </a:r>
            <a:r>
              <a:rPr lang="en-US" dirty="0" err="1" smtClean="0">
                <a:latin typeface="Calibri" pitchFamily="34" charset="0"/>
              </a:rPr>
              <a:t>phenylalaninol</a:t>
            </a:r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endParaRPr lang="en-US" b="1" dirty="0" smtClean="0">
              <a:solidFill>
                <a:srgbClr val="FFFF00"/>
              </a:solidFill>
              <a:latin typeface="Calibri" pitchFamily="34" charset="0"/>
            </a:endParaRPr>
          </a:p>
          <a:p>
            <a:endParaRPr lang="en-US" b="1" dirty="0" smtClean="0">
              <a:solidFill>
                <a:srgbClr val="FFFF00"/>
              </a:solidFill>
              <a:latin typeface="Calibri" pitchFamily="34" charset="0"/>
            </a:endParaRPr>
          </a:p>
          <a:p>
            <a:endParaRPr lang="en-US" b="1" dirty="0" smtClean="0">
              <a:solidFill>
                <a:srgbClr val="FFFF00"/>
              </a:solidFill>
              <a:latin typeface="Calibri" pitchFamily="34" charset="0"/>
            </a:endParaRPr>
          </a:p>
          <a:p>
            <a:endParaRPr lang="en-US" b="1" dirty="0" smtClean="0">
              <a:solidFill>
                <a:srgbClr val="FFFF00"/>
              </a:solidFill>
              <a:latin typeface="Calibri" pitchFamily="34" charset="0"/>
            </a:endParaRPr>
          </a:p>
          <a:p>
            <a:endParaRPr lang="en-US" b="1" dirty="0" smtClean="0">
              <a:solidFill>
                <a:srgbClr val="FFFF00"/>
              </a:solidFill>
              <a:latin typeface="Calibri" pitchFamily="34" charset="0"/>
            </a:endParaRPr>
          </a:p>
          <a:p>
            <a:endParaRPr lang="en-US" b="1" dirty="0" smtClean="0">
              <a:solidFill>
                <a:srgbClr val="FFFF00"/>
              </a:solidFill>
              <a:latin typeface="Calibri" pitchFamily="34" charset="0"/>
            </a:endParaRPr>
          </a:p>
          <a:p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Enhancement in the </a:t>
            </a:r>
            <a:r>
              <a:rPr lang="en-US" b="1" dirty="0" err="1" smtClean="0">
                <a:solidFill>
                  <a:srgbClr val="FFFF00"/>
                </a:solidFill>
                <a:latin typeface="Calibri" pitchFamily="34" charset="0"/>
              </a:rPr>
              <a:t>enantiomeric</a:t>
            </a:r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 discrimination </a:t>
            </a:r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by </a:t>
            </a:r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binding of the </a:t>
            </a:r>
            <a:r>
              <a:rPr lang="en-US" b="1" dirty="0" err="1" smtClean="0">
                <a:solidFill>
                  <a:srgbClr val="FFFF00"/>
                </a:solidFill>
                <a:latin typeface="Calibri" pitchFamily="34" charset="0"/>
              </a:rPr>
              <a:t>calixarene</a:t>
            </a:r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K+ </a:t>
            </a:r>
            <a:endParaRPr lang="el-GR" b="1" dirty="0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9219" name="Picture 3" descr="C:\Users\ΑΓΑΠΗ\Desktop\mfcd00004732-mediu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077072"/>
            <a:ext cx="2762250" cy="1028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effectLst/>
                <a:latin typeface="Calibri" pitchFamily="34" charset="0"/>
              </a:rPr>
              <a:t>Applications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/>
          <a:lstStyle/>
          <a:p>
            <a:pPr>
              <a:buNone/>
            </a:pPr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Esthetics</a:t>
            </a:r>
          </a:p>
          <a:p>
            <a:pPr>
              <a:buNone/>
            </a:pPr>
            <a:r>
              <a:rPr lang="en-US" sz="2000" dirty="0" smtClean="0">
                <a:latin typeface="Calibri" pitchFamily="34" charset="0"/>
              </a:rPr>
              <a:t>       Building </a:t>
            </a:r>
            <a:r>
              <a:rPr lang="en-US" sz="2000" dirty="0" smtClean="0">
                <a:latin typeface="Calibri" pitchFamily="34" charset="0"/>
              </a:rPr>
              <a:t>esthetic molecules with </a:t>
            </a:r>
            <a:r>
              <a:rPr lang="en-US" sz="2000" dirty="0" err="1" smtClean="0">
                <a:latin typeface="Calibri" pitchFamily="34" charset="0"/>
              </a:rPr>
              <a:t>calixarenes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→ molecular </a:t>
            </a:r>
            <a:r>
              <a:rPr lang="en-US" sz="2000" dirty="0" smtClean="0">
                <a:latin typeface="Calibri" pitchFamily="34" charset="0"/>
              </a:rPr>
              <a:t>Football </a:t>
            </a:r>
            <a:r>
              <a:rPr lang="en-US" sz="2000" dirty="0" smtClean="0">
                <a:latin typeface="Calibri" pitchFamily="34" charset="0"/>
              </a:rPr>
              <a:t> World </a:t>
            </a:r>
            <a:r>
              <a:rPr lang="en-US" sz="2000" dirty="0" smtClean="0">
                <a:latin typeface="Calibri" pitchFamily="34" charset="0"/>
              </a:rPr>
              <a:t>Cup </a:t>
            </a:r>
            <a:endParaRPr lang="el-GR" sz="2000" dirty="0">
              <a:latin typeface="Calibri" pitchFamily="34" charset="0"/>
            </a:endParaRPr>
          </a:p>
        </p:txBody>
      </p:sp>
      <p:pic>
        <p:nvPicPr>
          <p:cNvPr id="8194" name="Picture 2" descr="C:\Users\ΑΓΑΠΗ\Desktop\Coniugato_fullerene-calixare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7820025" cy="4791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Calibri" pitchFamily="34" charset="0"/>
              </a:rPr>
              <a:t>Conclusions</a:t>
            </a:r>
            <a:endParaRPr lang="el-GR" sz="3600" b="1" dirty="0">
              <a:latin typeface="Calibri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000" dirty="0" smtClean="0">
                <a:latin typeface="Calibri" pitchFamily="34" charset="0"/>
              </a:rPr>
              <a:t>A class </a:t>
            </a:r>
            <a:r>
              <a:rPr lang="en-US" sz="2000" dirty="0" smtClean="0">
                <a:latin typeface="Calibri" pitchFamily="34" charset="0"/>
              </a:rPr>
              <a:t>of </a:t>
            </a:r>
            <a:r>
              <a:rPr lang="en-US" sz="2000" dirty="0" err="1" smtClean="0">
                <a:latin typeface="Calibri" pitchFamily="34" charset="0"/>
              </a:rPr>
              <a:t>cyclooligomers</a:t>
            </a:r>
            <a:r>
              <a:rPr lang="en-US" sz="2000" dirty="0" smtClean="0">
                <a:latin typeface="Calibri" pitchFamily="34" charset="0"/>
              </a:rPr>
              <a:t> formed via a phenol-formaldehyde </a:t>
            </a:r>
            <a:r>
              <a:rPr lang="en-US" sz="2000" dirty="0" smtClean="0">
                <a:latin typeface="Calibri" pitchFamily="34" charset="0"/>
              </a:rPr>
              <a:t>condensation in presence of strong acid or base</a:t>
            </a:r>
          </a:p>
          <a:p>
            <a:pPr>
              <a:buFont typeface="Courier New" pitchFamily="49" charset="0"/>
              <a:buChar char="o"/>
            </a:pPr>
            <a:endParaRPr lang="en-US" sz="2000" dirty="0" smtClean="0">
              <a:latin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sz="2000" dirty="0" smtClean="0">
                <a:latin typeface="Calibri" pitchFamily="34" charset="0"/>
              </a:rPr>
              <a:t>An </a:t>
            </a:r>
            <a:r>
              <a:rPr lang="en-US" sz="2000" dirty="0" smtClean="0">
                <a:latin typeface="Calibri" pitchFamily="34" charset="0"/>
              </a:rPr>
              <a:t>immense interest of researchers in these </a:t>
            </a:r>
            <a:r>
              <a:rPr lang="en-US" sz="2000" dirty="0" err="1" smtClean="0">
                <a:latin typeface="Calibri" pitchFamily="34" charset="0"/>
              </a:rPr>
              <a:t>macrocyclic</a:t>
            </a:r>
            <a:r>
              <a:rPr lang="en-US" sz="2000" dirty="0" smtClean="0">
                <a:latin typeface="Calibri" pitchFamily="34" charset="0"/>
              </a:rPr>
              <a:t> compounds </a:t>
            </a:r>
            <a:r>
              <a:rPr lang="en-US" sz="2000" dirty="0" smtClean="0">
                <a:latin typeface="Calibri" pitchFamily="34" charset="0"/>
              </a:rPr>
              <a:t>is because of their easy synthesis, greater yield, and </a:t>
            </a:r>
            <a:r>
              <a:rPr lang="en-US" sz="2000" dirty="0" err="1" smtClean="0">
                <a:latin typeface="Calibri" pitchFamily="34" charset="0"/>
              </a:rPr>
              <a:t>functionalization</a:t>
            </a:r>
            <a:r>
              <a:rPr lang="en-US" sz="2000" dirty="0" smtClean="0">
                <a:latin typeface="Calibri" pitchFamily="34" charset="0"/>
              </a:rPr>
              <a:t> of </a:t>
            </a:r>
            <a:r>
              <a:rPr lang="en-US" sz="2000" dirty="0" smtClean="0">
                <a:latin typeface="Calibri" pitchFamily="34" charset="0"/>
              </a:rPr>
              <a:t>their aromatic </a:t>
            </a:r>
            <a:r>
              <a:rPr lang="en-US" sz="2000" dirty="0" smtClean="0">
                <a:latin typeface="Calibri" pitchFamily="34" charset="0"/>
              </a:rPr>
              <a:t>core (narrow or wide rim) with different functional </a:t>
            </a:r>
            <a:r>
              <a:rPr lang="en-US" sz="2000" dirty="0" smtClean="0">
                <a:latin typeface="Calibri" pitchFamily="34" charset="0"/>
              </a:rPr>
              <a:t>groups</a:t>
            </a:r>
          </a:p>
          <a:p>
            <a:pPr>
              <a:buFont typeface="Courier New" pitchFamily="49" charset="0"/>
              <a:buChar char="o"/>
            </a:pPr>
            <a:endParaRPr lang="pt-BR" sz="2000" dirty="0" smtClean="0">
              <a:latin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pt-BR" sz="2000" dirty="0" smtClean="0">
                <a:latin typeface="Calibri" pitchFamily="34" charset="0"/>
              </a:rPr>
              <a:t>Calix[</a:t>
            </a:r>
            <a:r>
              <a:rPr lang="pt-BR" sz="2000" i="1" dirty="0" smtClean="0">
                <a:latin typeface="Calibri" pitchFamily="34" charset="0"/>
              </a:rPr>
              <a:t>n]arenes </a:t>
            </a:r>
            <a:r>
              <a:rPr lang="pt-BR" sz="2000" i="1" dirty="0" smtClean="0">
                <a:latin typeface="Calibri" pitchFamily="34" charset="0"/>
              </a:rPr>
              <a:t>(n = 4–8), like </a:t>
            </a:r>
            <a:r>
              <a:rPr lang="pt-BR" sz="2000" i="1" dirty="0" smtClean="0">
                <a:latin typeface="Calibri" pitchFamily="34" charset="0"/>
              </a:rPr>
              <a:t>cyclodextrins </a:t>
            </a:r>
            <a:r>
              <a:rPr lang="en-US" sz="2000" dirty="0" smtClean="0">
                <a:latin typeface="Calibri" pitchFamily="34" charset="0"/>
              </a:rPr>
              <a:t>and </a:t>
            </a:r>
            <a:r>
              <a:rPr lang="en-US" sz="2000" dirty="0" smtClean="0">
                <a:latin typeface="Calibri" pitchFamily="34" charset="0"/>
              </a:rPr>
              <a:t>crown ethers, have played an important </a:t>
            </a:r>
            <a:r>
              <a:rPr lang="en-US" sz="2000" dirty="0" smtClean="0">
                <a:latin typeface="Calibri" pitchFamily="34" charset="0"/>
              </a:rPr>
              <a:t>role as host </a:t>
            </a:r>
            <a:r>
              <a:rPr lang="en-US" sz="2000" dirty="0" smtClean="0">
                <a:latin typeface="Calibri" pitchFamily="34" charset="0"/>
              </a:rPr>
              <a:t>for ions, neutral molecules, and organic </a:t>
            </a:r>
            <a:r>
              <a:rPr lang="en-US" sz="2000" dirty="0" smtClean="0">
                <a:latin typeface="Calibri" pitchFamily="34" charset="0"/>
              </a:rPr>
              <a:t>guests</a:t>
            </a:r>
          </a:p>
          <a:p>
            <a:pPr>
              <a:buFont typeface="Courier New" pitchFamily="49" charset="0"/>
              <a:buChar char="o"/>
            </a:pPr>
            <a:endParaRPr lang="en-US" sz="2000" dirty="0" smtClean="0">
              <a:latin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sz="2000" dirty="0" smtClean="0">
                <a:latin typeface="Calibri" pitchFamily="34" charset="0"/>
              </a:rPr>
              <a:t>Unlimited possibilities range from </a:t>
            </a:r>
            <a:r>
              <a:rPr lang="en-US" sz="2000" dirty="0" smtClean="0">
                <a:latin typeface="Calibri" pitchFamily="34" charset="0"/>
              </a:rPr>
              <a:t>selective sensors for different analytical </a:t>
            </a:r>
            <a:r>
              <a:rPr lang="en-US" sz="2000" dirty="0" smtClean="0">
                <a:latin typeface="Calibri" pitchFamily="34" charset="0"/>
              </a:rPr>
              <a:t>applications and </a:t>
            </a:r>
            <a:r>
              <a:rPr lang="en-US" sz="2000" dirty="0" smtClean="0">
                <a:latin typeface="Calibri" pitchFamily="34" charset="0"/>
              </a:rPr>
              <a:t>medical diagnostics to their use in decontamination </a:t>
            </a:r>
            <a:r>
              <a:rPr lang="en-US" sz="2000" dirty="0" smtClean="0">
                <a:latin typeface="Calibri" pitchFamily="34" charset="0"/>
              </a:rPr>
              <a:t>of wastewater</a:t>
            </a:r>
            <a:r>
              <a:rPr lang="en-US" sz="2000" dirty="0" smtClean="0">
                <a:latin typeface="Calibri" pitchFamily="34" charset="0"/>
              </a:rPr>
              <a:t>, construction of electrodes, and </a:t>
            </a:r>
            <a:r>
              <a:rPr lang="en-US" sz="2000" dirty="0" smtClean="0">
                <a:latin typeface="Calibri" pitchFamily="34" charset="0"/>
              </a:rPr>
              <a:t>tackling problems of biological interest</a:t>
            </a:r>
          </a:p>
          <a:p>
            <a:pPr>
              <a:buFont typeface="Courier New" pitchFamily="49" charset="0"/>
              <a:buChar char="o"/>
            </a:pPr>
            <a:endParaRPr lang="en-US" sz="2000" dirty="0" smtClean="0">
              <a:latin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en-US" sz="2000" dirty="0" smtClean="0">
              <a:latin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en-US" sz="2000" dirty="0" smtClean="0">
              <a:latin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en-US" sz="2000" dirty="0" smtClean="0">
              <a:latin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en-US" sz="2000" dirty="0" smtClean="0">
              <a:latin typeface="Calibri" pitchFamily="34" charset="0"/>
            </a:endParaRPr>
          </a:p>
          <a:p>
            <a:endParaRPr lang="en-US" sz="2000" dirty="0" smtClean="0">
              <a:latin typeface="Calibri" pitchFamily="34" charset="0"/>
            </a:endParaRPr>
          </a:p>
          <a:p>
            <a:endParaRPr lang="el-GR" sz="20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39752" y="0"/>
            <a:ext cx="4680520" cy="764704"/>
          </a:xfrm>
        </p:spPr>
        <p:txBody>
          <a:bodyPr>
            <a:normAutofit/>
          </a:bodyPr>
          <a:lstStyle/>
          <a:p>
            <a:r>
              <a:rPr lang="el-GR" sz="4000" b="1" dirty="0" smtClean="0">
                <a:latin typeface="Calibri"/>
              </a:rPr>
              <a:t>ΒΙΒΛΙΟΓΡΑΦΙΑ</a:t>
            </a:r>
            <a:endParaRPr lang="el-GR" sz="40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>
            <a:normAutofit fontScale="92500" lnSpcReduction="10000"/>
          </a:bodyPr>
          <a:lstStyle/>
          <a:p>
            <a:r>
              <a:rPr lang="en-US" sz="1400" dirty="0" smtClean="0">
                <a:latin typeface="Calibri" pitchFamily="34" charset="0"/>
                <a:hlinkClick r:id="rId2"/>
              </a:rPr>
              <a:t>https://www.google.gr/search?q=calixarene&amp;biw=1600&amp;bih=775&amp;source=lnms&amp;tbm=isch&amp;sa=X&amp;ei=NKcvVfjoIoPUau7qgOAL&amp;ved=0CAcQ_AUoAQ</a:t>
            </a:r>
            <a:endParaRPr lang="en-US" sz="1400" dirty="0" smtClean="0">
              <a:latin typeface="Calibri" pitchFamily="34" charset="0"/>
            </a:endParaRPr>
          </a:p>
          <a:p>
            <a:r>
              <a:rPr lang="en-US" sz="1400" dirty="0" smtClean="0">
                <a:latin typeface="Calibri" pitchFamily="34" charset="0"/>
                <a:hlinkClick r:id="rId3"/>
              </a:rPr>
              <a:t>https://www.google.gr/search?q=formaldehyde+structure&amp;biw=1600&amp;bih=775&amp;source=lnms&amp;tbm=isch&amp;sa=X&amp;ei=l6YvVefQNYGVaszMgegD&amp;ved=0CAcQ_AUoAQ</a:t>
            </a:r>
            <a:endParaRPr lang="en-US" sz="1400" dirty="0" smtClean="0">
              <a:latin typeface="Calibri" pitchFamily="34" charset="0"/>
            </a:endParaRPr>
          </a:p>
          <a:p>
            <a:r>
              <a:rPr lang="en-US" sz="1400" dirty="0" smtClean="0">
                <a:latin typeface="Calibri" pitchFamily="34" charset="0"/>
              </a:rPr>
              <a:t>Literature Review, </a:t>
            </a:r>
            <a:r>
              <a:rPr lang="el-GR" sz="1400" dirty="0" smtClean="0">
                <a:latin typeface="Calibri" pitchFamily="34" charset="0"/>
              </a:rPr>
              <a:t>σελ. 19- 35</a:t>
            </a:r>
          </a:p>
          <a:p>
            <a:r>
              <a:rPr lang="en-US" sz="1400" dirty="0" smtClean="0">
                <a:latin typeface="Calibri" pitchFamily="34" charset="0"/>
                <a:hlinkClick r:id="rId4"/>
              </a:rPr>
              <a:t>http://en.wikipedia.org/wiki/Calixarene</a:t>
            </a:r>
            <a:endParaRPr lang="el-GR" sz="1400" dirty="0" smtClean="0">
              <a:latin typeface="Calibri" pitchFamily="34" charset="0"/>
            </a:endParaRPr>
          </a:p>
          <a:p>
            <a:r>
              <a:rPr lang="en-US" sz="1400" dirty="0" smtClean="0">
                <a:latin typeface="Calibri" pitchFamily="34" charset="0"/>
              </a:rPr>
              <a:t>Applications of </a:t>
            </a:r>
            <a:r>
              <a:rPr lang="en-US" sz="1400" dirty="0" err="1" smtClean="0">
                <a:latin typeface="Calibri" pitchFamily="34" charset="0"/>
              </a:rPr>
              <a:t>Calixarenes</a:t>
            </a:r>
            <a:r>
              <a:rPr lang="en-US" sz="1400" dirty="0" smtClean="0">
                <a:latin typeface="Calibri" pitchFamily="34" charset="0"/>
              </a:rPr>
              <a:t> in Polymer Synthesis, </a:t>
            </a:r>
            <a:r>
              <a:rPr lang="en-US" sz="1400" dirty="0" err="1" smtClean="0">
                <a:latin typeface="Calibri" pitchFamily="34" charset="0"/>
              </a:rPr>
              <a:t>Weipu</a:t>
            </a:r>
            <a:r>
              <a:rPr lang="en-US" sz="1400" dirty="0" smtClean="0">
                <a:latin typeface="Calibri" pitchFamily="34" charset="0"/>
              </a:rPr>
              <a:t> Zhu, </a:t>
            </a:r>
            <a:r>
              <a:rPr lang="en-US" sz="1400" dirty="0" err="1" smtClean="0">
                <a:latin typeface="Calibri" pitchFamily="34" charset="0"/>
              </a:rPr>
              <a:t>Pengfei</a:t>
            </a:r>
            <a:r>
              <a:rPr lang="en-US" sz="1400" dirty="0" smtClean="0">
                <a:latin typeface="Calibri" pitchFamily="34" charset="0"/>
              </a:rPr>
              <a:t> Gou, </a:t>
            </a:r>
            <a:r>
              <a:rPr lang="en-US" sz="1400" dirty="0" err="1" smtClean="0">
                <a:latin typeface="Calibri" pitchFamily="34" charset="0"/>
              </a:rPr>
              <a:t>Zhiquan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</a:rPr>
              <a:t>Shen</a:t>
            </a:r>
            <a:r>
              <a:rPr lang="en-US" sz="1400" dirty="0" smtClean="0">
                <a:latin typeface="Calibri" pitchFamily="34" charset="0"/>
              </a:rPr>
              <a:t>, </a:t>
            </a:r>
            <a:r>
              <a:rPr lang="en-US" sz="1400" dirty="0" err="1" smtClean="0">
                <a:latin typeface="Calibri" pitchFamily="34" charset="0"/>
              </a:rPr>
              <a:t>Makromol</a:t>
            </a:r>
            <a:r>
              <a:rPr lang="en-US" sz="1400" dirty="0" smtClean="0">
                <a:latin typeface="Calibri" pitchFamily="34" charset="0"/>
              </a:rPr>
              <a:t>. </a:t>
            </a:r>
            <a:r>
              <a:rPr lang="en-US" sz="1400" dirty="0" err="1" smtClean="0">
                <a:latin typeface="Calibri" pitchFamily="34" charset="0"/>
              </a:rPr>
              <a:t>Symp</a:t>
            </a:r>
            <a:r>
              <a:rPr lang="en-US" sz="1400" dirty="0" smtClean="0">
                <a:latin typeface="Calibri" pitchFamily="34" charset="0"/>
              </a:rPr>
              <a:t>. 2008, 261, 74-84, Wiley –VCH </a:t>
            </a:r>
            <a:endParaRPr lang="el-GR" sz="1400" dirty="0" smtClean="0">
              <a:latin typeface="Calibri" pitchFamily="34" charset="0"/>
            </a:endParaRPr>
          </a:p>
          <a:p>
            <a:r>
              <a:rPr lang="en-US" sz="1400" dirty="0" smtClean="0">
                <a:latin typeface="Calibri" pitchFamily="34" charset="0"/>
                <a:hlinkClick r:id="rId5"/>
              </a:rPr>
              <a:t>http://en.wikipedia.org/wiki/Resorcinol</a:t>
            </a:r>
            <a:endParaRPr lang="el-GR" sz="1400" dirty="0" smtClean="0">
              <a:latin typeface="Calibri" pitchFamily="34" charset="0"/>
            </a:endParaRPr>
          </a:p>
          <a:p>
            <a:r>
              <a:rPr lang="en-US" sz="1400" dirty="0" smtClean="0">
                <a:latin typeface="Calibri" pitchFamily="34" charset="0"/>
                <a:hlinkClick r:id="rId6"/>
              </a:rPr>
              <a:t>http://en.wikipedia.org/wiki/Pyrogallol</a:t>
            </a:r>
            <a:endParaRPr lang="el-GR" sz="1400" dirty="0" smtClean="0">
              <a:latin typeface="Calibri" pitchFamily="34" charset="0"/>
            </a:endParaRPr>
          </a:p>
          <a:p>
            <a:r>
              <a:rPr lang="en-US" sz="1400" dirty="0" smtClean="0">
                <a:latin typeface="Calibri" pitchFamily="34" charset="0"/>
                <a:hlinkClick r:id="rId7"/>
              </a:rPr>
              <a:t>http://en.wikipedia.org/wiki/Phenol</a:t>
            </a:r>
            <a:endParaRPr lang="en-US" sz="1400" dirty="0" smtClean="0">
              <a:latin typeface="Calibri" pitchFamily="34" charset="0"/>
            </a:endParaRPr>
          </a:p>
          <a:p>
            <a:r>
              <a:rPr lang="en-US" sz="1400" dirty="0" err="1" smtClean="0">
                <a:latin typeface="Calibri" pitchFamily="34" charset="0"/>
              </a:rPr>
              <a:t>Calixarenes</a:t>
            </a:r>
            <a:r>
              <a:rPr lang="en-US" sz="1400" dirty="0" smtClean="0">
                <a:latin typeface="Calibri" pitchFamily="34" charset="0"/>
              </a:rPr>
              <a:t> An Introduction 2</a:t>
            </a:r>
            <a:r>
              <a:rPr lang="en-US" sz="1400" baseline="30000" dirty="0" smtClean="0">
                <a:latin typeface="Calibri" pitchFamily="34" charset="0"/>
              </a:rPr>
              <a:t>nd</a:t>
            </a:r>
            <a:r>
              <a:rPr lang="en-US" sz="1400" dirty="0" smtClean="0">
                <a:latin typeface="Calibri" pitchFamily="34" charset="0"/>
              </a:rPr>
              <a:t> Edition, C. David </a:t>
            </a:r>
            <a:r>
              <a:rPr lang="en-US" sz="1400" dirty="0" err="1" smtClean="0">
                <a:latin typeface="Calibri" pitchFamily="34" charset="0"/>
              </a:rPr>
              <a:t>Gutsche</a:t>
            </a:r>
            <a:r>
              <a:rPr lang="en-US" sz="1400" dirty="0" smtClean="0">
                <a:latin typeface="Calibri" pitchFamily="34" charset="0"/>
              </a:rPr>
              <a:t>, The Royal Society of Chemistry</a:t>
            </a:r>
          </a:p>
          <a:p>
            <a:r>
              <a:rPr lang="en-US" sz="1400" dirty="0" smtClean="0">
                <a:latin typeface="Calibri" pitchFamily="34" charset="0"/>
                <a:hlinkClick r:id="rId8"/>
              </a:rPr>
              <a:t>https://www.google.gr/search?q=p-tert-butyl+calix+arene&amp;biw=1600&amp;bih=775&amp;source=lnms&amp;tbm=isch&amp;sa=X&amp;ei=uaYvVZzNFMj1atu_gfAO&amp;ved=0CAcQ_AUoAQ</a:t>
            </a:r>
            <a:endParaRPr lang="en-US" sz="1400" dirty="0" smtClean="0">
              <a:latin typeface="Calibri" pitchFamily="34" charset="0"/>
            </a:endParaRPr>
          </a:p>
          <a:p>
            <a:r>
              <a:rPr lang="en-US" sz="1400" dirty="0" smtClean="0">
                <a:latin typeface="Calibri" pitchFamily="34" charset="0"/>
                <a:hlinkClick r:id="rId9"/>
              </a:rPr>
              <a:t>http://www.chemeurope.com/en/encyclopedia/Calixarene.html</a:t>
            </a:r>
            <a:endParaRPr lang="en-US" sz="1400" dirty="0" smtClean="0">
              <a:latin typeface="Calibri" pitchFamily="34" charset="0"/>
            </a:endParaRPr>
          </a:p>
          <a:p>
            <a:r>
              <a:rPr lang="en-US" sz="1400" dirty="0" smtClean="0">
                <a:latin typeface="Calibri" pitchFamily="34" charset="0"/>
              </a:rPr>
              <a:t>Lower Rim </a:t>
            </a:r>
            <a:r>
              <a:rPr lang="en-US" sz="1400" dirty="0" err="1" smtClean="0">
                <a:latin typeface="Calibri" pitchFamily="34" charset="0"/>
              </a:rPr>
              <a:t>RimSubstituted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</a:rPr>
              <a:t>Calixarenes</a:t>
            </a:r>
            <a:r>
              <a:rPr lang="en-US" sz="1400" dirty="0" smtClean="0">
                <a:latin typeface="Calibri" pitchFamily="34" charset="0"/>
              </a:rPr>
              <a:t> and Their Applications, Review Article,</a:t>
            </a:r>
            <a:r>
              <a:rPr lang="en-US" sz="1400" b="1" dirty="0" smtClean="0"/>
              <a:t> </a:t>
            </a:r>
            <a:r>
              <a:rPr lang="en-US" sz="1400" dirty="0" err="1" smtClean="0">
                <a:latin typeface="Calibri" pitchFamily="34" charset="0"/>
              </a:rPr>
              <a:t>Princy</a:t>
            </a:r>
            <a:r>
              <a:rPr lang="en-US" sz="1400" dirty="0" smtClean="0">
                <a:latin typeface="Calibri" pitchFamily="34" charset="0"/>
              </a:rPr>
              <a:t> Jose and </a:t>
            </a:r>
            <a:r>
              <a:rPr lang="en-US" sz="1400" dirty="0" err="1" smtClean="0">
                <a:latin typeface="Calibri" pitchFamily="34" charset="0"/>
              </a:rPr>
              <a:t>ShobanaMenon</a:t>
            </a:r>
            <a:r>
              <a:rPr lang="en-US" sz="1400" dirty="0" smtClean="0">
                <a:latin typeface="Calibri" pitchFamily="34" charset="0"/>
              </a:rPr>
              <a:t> , </a:t>
            </a:r>
            <a:r>
              <a:rPr lang="en-US" sz="1500" dirty="0" err="1" smtClean="0">
                <a:latin typeface="Calibri" pitchFamily="34" charset="0"/>
              </a:rPr>
              <a:t>Hindawi</a:t>
            </a:r>
            <a:r>
              <a:rPr lang="en-US" sz="1500" dirty="0" smtClean="0">
                <a:latin typeface="Calibri" pitchFamily="34" charset="0"/>
              </a:rPr>
              <a:t> Publishing Corporation Bioinorganic Chemistry and Applications</a:t>
            </a:r>
          </a:p>
          <a:p>
            <a:r>
              <a:rPr lang="en-US" sz="1400" dirty="0" smtClean="0">
                <a:latin typeface="Calibri" pitchFamily="34" charset="0"/>
                <a:hlinkClick r:id="rId10"/>
              </a:rPr>
              <a:t>https://www.google.gr/search?q=cyclodextrin&amp;biw=1600&amp;bih=731&amp;tbm=isch&amp;tbo=u&amp;source=univ&amp;sa=X&amp;ei=u6UvVcaGO4LfauahgOgP&amp;ved=0CCwQsAQ&amp;dpr=1</a:t>
            </a:r>
            <a:endParaRPr lang="en-US" sz="1400" dirty="0" smtClean="0">
              <a:latin typeface="Calibri" pitchFamily="34" charset="0"/>
            </a:endParaRPr>
          </a:p>
          <a:p>
            <a:r>
              <a:rPr lang="en-US" sz="1400" dirty="0" smtClean="0">
                <a:latin typeface="Calibri" pitchFamily="34" charset="0"/>
                <a:hlinkClick r:id="rId11"/>
              </a:rPr>
              <a:t>https://</a:t>
            </a:r>
            <a:r>
              <a:rPr lang="en-US" sz="1400" dirty="0" smtClean="0">
                <a:latin typeface="Calibri" pitchFamily="34" charset="0"/>
                <a:hlinkClick r:id="rId11"/>
              </a:rPr>
              <a:t>www.google.gr/search?q=crown+ether&amp;biw=1600&amp;bih=775&amp;source=lnms&amp;tbm=isch&amp;sa=X&amp;ei=aqYvVfzdOsbZarz1gfAB&amp;ved=0CAcQ_AUoAQ</a:t>
            </a:r>
            <a:endParaRPr lang="en-US" sz="1400" dirty="0" smtClean="0">
              <a:latin typeface="Calibri" pitchFamily="34" charset="0"/>
            </a:endParaRPr>
          </a:p>
          <a:p>
            <a:r>
              <a:rPr lang="en-US" sz="1400" dirty="0" err="1" smtClean="0">
                <a:latin typeface="Calibri" pitchFamily="34" charset="0"/>
              </a:rPr>
              <a:t>Calixarenes</a:t>
            </a:r>
            <a:r>
              <a:rPr lang="en-US" sz="1400" dirty="0" smtClean="0">
                <a:latin typeface="Calibri" pitchFamily="34" charset="0"/>
              </a:rPr>
              <a:t>: from </a:t>
            </a:r>
            <a:r>
              <a:rPr lang="en-US" sz="1400" dirty="0" err="1" smtClean="0">
                <a:latin typeface="Calibri" pitchFamily="34" charset="0"/>
              </a:rPr>
              <a:t>biomimetic</a:t>
            </a:r>
            <a:r>
              <a:rPr lang="en-US" sz="1400" dirty="0" smtClean="0">
                <a:latin typeface="Calibri" pitchFamily="34" charset="0"/>
              </a:rPr>
              <a:t> receptors to multivalent </a:t>
            </a:r>
            <a:r>
              <a:rPr lang="en-US" sz="1400" dirty="0" err="1" smtClean="0">
                <a:latin typeface="Calibri" pitchFamily="34" charset="0"/>
              </a:rPr>
              <a:t>ligands</a:t>
            </a:r>
            <a:r>
              <a:rPr lang="en-US" sz="1400" dirty="0" smtClean="0">
                <a:latin typeface="Calibri" pitchFamily="34" charset="0"/>
              </a:rPr>
              <a:t> for </a:t>
            </a:r>
            <a:r>
              <a:rPr lang="en-US" sz="1400" dirty="0" err="1" smtClean="0">
                <a:latin typeface="Calibri" pitchFamily="34" charset="0"/>
              </a:rPr>
              <a:t>biomolecular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smtClean="0">
                <a:latin typeface="Calibri" pitchFamily="34" charset="0"/>
              </a:rPr>
              <a:t>recognition </a:t>
            </a:r>
            <a:r>
              <a:rPr lang="it-IT" sz="1400" dirty="0" smtClean="0">
                <a:latin typeface="Calibri" pitchFamily="34" charset="0"/>
              </a:rPr>
              <a:t>Francesco Sansone,Laura </a:t>
            </a:r>
            <a:r>
              <a:rPr lang="it-IT" sz="1400" dirty="0" smtClean="0">
                <a:latin typeface="Calibri" pitchFamily="34" charset="0"/>
              </a:rPr>
              <a:t>Baldini, Alessandro Casnati and Rocco </a:t>
            </a:r>
            <a:r>
              <a:rPr lang="it-IT" sz="1400" dirty="0" smtClean="0">
                <a:latin typeface="Calibri" pitchFamily="34" charset="0"/>
              </a:rPr>
              <a:t>Ungaro,</a:t>
            </a:r>
            <a:r>
              <a:rPr lang="en-US" sz="1400" i="1" dirty="0" smtClean="0">
                <a:latin typeface="Calibri" pitchFamily="34" charset="0"/>
              </a:rPr>
              <a:t> New J. Chem., 2010, </a:t>
            </a:r>
            <a:r>
              <a:rPr lang="en-US" sz="1400" dirty="0" smtClean="0">
                <a:latin typeface="Calibri" pitchFamily="34" charset="0"/>
              </a:rPr>
              <a:t>34, </a:t>
            </a:r>
            <a:r>
              <a:rPr lang="en-US" sz="1400" dirty="0" smtClean="0">
                <a:latin typeface="Calibri" pitchFamily="34" charset="0"/>
              </a:rPr>
              <a:t>2715–2728, 2010</a:t>
            </a:r>
          </a:p>
          <a:p>
            <a:r>
              <a:rPr lang="en-US" sz="1400" dirty="0" smtClean="0">
                <a:latin typeface="Calibri" pitchFamily="34" charset="0"/>
                <a:hlinkClick r:id="rId12"/>
              </a:rPr>
              <a:t>https://</a:t>
            </a:r>
            <a:r>
              <a:rPr lang="en-US" sz="1400" dirty="0" smtClean="0">
                <a:latin typeface="Calibri" pitchFamily="34" charset="0"/>
                <a:hlinkClick r:id="rId12"/>
              </a:rPr>
              <a:t>www.google.gr/search?q=phenylalaninol&amp;biw=1600&amp;bih=731&amp;source=lnms&amp;tbm=isch&amp;sa=X&amp;ei=xzAxVfLOA8LVasuZgJAP&amp;ved=0CAcQ_AUoAg&amp;dpr=1</a:t>
            </a:r>
            <a:endParaRPr lang="en-US" sz="1400" dirty="0" smtClean="0">
              <a:latin typeface="Calibri" pitchFamily="34" charset="0"/>
            </a:endParaRPr>
          </a:p>
          <a:p>
            <a:r>
              <a:rPr lang="en-US" sz="1400" dirty="0" smtClean="0"/>
              <a:t> </a:t>
            </a:r>
            <a:r>
              <a:rPr lang="en-US" sz="1500" dirty="0" smtClean="0">
                <a:latin typeface="Calibri" pitchFamily="34" charset="0"/>
              </a:rPr>
              <a:t>Important </a:t>
            </a:r>
            <a:r>
              <a:rPr lang="en-US" sz="1500" dirty="0" err="1" smtClean="0">
                <a:latin typeface="Calibri" pitchFamily="34" charset="0"/>
              </a:rPr>
              <a:t>calixarene</a:t>
            </a:r>
            <a:r>
              <a:rPr lang="en-US" sz="1500" dirty="0" smtClean="0">
                <a:latin typeface="Calibri" pitchFamily="34" charset="0"/>
              </a:rPr>
              <a:t> derivatives – their synthesis and </a:t>
            </a:r>
            <a:r>
              <a:rPr lang="en-US" sz="1500" dirty="0" smtClean="0">
                <a:latin typeface="Calibri" pitchFamily="34" charset="0"/>
              </a:rPr>
              <a:t>applications, Gillian McMahon, </a:t>
            </a:r>
            <a:r>
              <a:rPr lang="en-US" sz="1500" dirty="0" smtClean="0">
                <a:latin typeface="Calibri" pitchFamily="34" charset="0"/>
              </a:rPr>
              <a:t>Shane O’Malley, Kieran Nolan, and Dermot </a:t>
            </a:r>
            <a:r>
              <a:rPr lang="en-US" sz="1500" dirty="0" smtClean="0">
                <a:latin typeface="Calibri" pitchFamily="34" charset="0"/>
              </a:rPr>
              <a:t>Diamond, ARKIVOC </a:t>
            </a:r>
            <a:r>
              <a:rPr lang="en-US" sz="1500" dirty="0" smtClean="0">
                <a:latin typeface="Calibri" pitchFamily="34" charset="0"/>
              </a:rPr>
              <a:t>2003 (vii) </a:t>
            </a:r>
            <a:r>
              <a:rPr lang="en-US" sz="1500" dirty="0" smtClean="0">
                <a:latin typeface="Calibri" pitchFamily="34" charset="0"/>
              </a:rPr>
              <a:t>23-31</a:t>
            </a:r>
          </a:p>
          <a:p>
            <a:r>
              <a:rPr lang="en-US" sz="1500" dirty="0" smtClean="0">
                <a:latin typeface="Calibri" pitchFamily="34" charset="0"/>
              </a:rPr>
              <a:t> </a:t>
            </a:r>
            <a:r>
              <a:rPr lang="en-US" sz="1500" dirty="0" err="1" smtClean="0">
                <a:latin typeface="Calibri" pitchFamily="34" charset="0"/>
              </a:rPr>
              <a:t>Functionalization</a:t>
            </a:r>
            <a:r>
              <a:rPr lang="en-US" sz="1500" dirty="0" smtClean="0">
                <a:latin typeface="Calibri" pitchFamily="34" charset="0"/>
              </a:rPr>
              <a:t> </a:t>
            </a:r>
            <a:r>
              <a:rPr lang="en-US" sz="1500" dirty="0" smtClean="0">
                <a:latin typeface="Calibri" pitchFamily="34" charset="0"/>
              </a:rPr>
              <a:t>reactions of </a:t>
            </a:r>
            <a:r>
              <a:rPr lang="en-US" sz="1500" dirty="0" err="1" smtClean="0">
                <a:latin typeface="Calibri" pitchFamily="34" charset="0"/>
              </a:rPr>
              <a:t>calixarenes</a:t>
            </a:r>
            <a:r>
              <a:rPr lang="en-US" sz="1500" dirty="0" smtClean="0">
                <a:latin typeface="Calibri" pitchFamily="34" charset="0"/>
              </a:rPr>
              <a:t> </a:t>
            </a:r>
            <a:r>
              <a:rPr lang="en-US" sz="1500" dirty="0" smtClean="0">
                <a:latin typeface="Calibri" pitchFamily="34" charset="0"/>
              </a:rPr>
              <a:t>, Wanda </a:t>
            </a:r>
            <a:r>
              <a:rPr lang="en-US" sz="1500" dirty="0" err="1" smtClean="0">
                <a:latin typeface="Calibri" pitchFamily="34" charset="0"/>
              </a:rPr>
              <a:t>Sliwa</a:t>
            </a:r>
            <a:r>
              <a:rPr lang="en-US" sz="1500" dirty="0" smtClean="0">
                <a:latin typeface="Calibri" pitchFamily="34" charset="0"/>
              </a:rPr>
              <a:t> </a:t>
            </a:r>
            <a:r>
              <a:rPr lang="en-US" sz="1500" dirty="0" smtClean="0">
                <a:latin typeface="Calibri" pitchFamily="34" charset="0"/>
              </a:rPr>
              <a:t>and </a:t>
            </a:r>
            <a:r>
              <a:rPr lang="en-US" sz="1500" dirty="0" err="1" smtClean="0">
                <a:latin typeface="Calibri" pitchFamily="34" charset="0"/>
              </a:rPr>
              <a:t>Malgorzata</a:t>
            </a:r>
            <a:r>
              <a:rPr lang="en-US" sz="1500" dirty="0" smtClean="0">
                <a:latin typeface="Calibri" pitchFamily="34" charset="0"/>
              </a:rPr>
              <a:t> </a:t>
            </a:r>
            <a:r>
              <a:rPr lang="en-US" sz="1500" dirty="0" err="1" smtClean="0">
                <a:latin typeface="Calibri" pitchFamily="34" charset="0"/>
              </a:rPr>
              <a:t>Deska</a:t>
            </a:r>
            <a:r>
              <a:rPr lang="en-US" sz="1500" dirty="0" smtClean="0">
                <a:latin typeface="Calibri" pitchFamily="34" charset="0"/>
              </a:rPr>
              <a:t> </a:t>
            </a:r>
            <a:r>
              <a:rPr lang="en-US" sz="1500" dirty="0" smtClean="0">
                <a:latin typeface="Calibri" pitchFamily="34" charset="0"/>
              </a:rPr>
              <a:t>, </a:t>
            </a:r>
            <a:r>
              <a:rPr lang="en-US" sz="1500" dirty="0" smtClean="0">
                <a:latin typeface="Calibri" pitchFamily="34" charset="0"/>
              </a:rPr>
              <a:t>Reviews and Accounts ARKIVOC 2011 (</a:t>
            </a:r>
            <a:r>
              <a:rPr lang="en-US" sz="1500" dirty="0" err="1" smtClean="0">
                <a:latin typeface="Calibri" pitchFamily="34" charset="0"/>
              </a:rPr>
              <a:t>i</a:t>
            </a:r>
            <a:r>
              <a:rPr lang="en-US" sz="1500" dirty="0" smtClean="0">
                <a:latin typeface="Calibri" pitchFamily="34" charset="0"/>
              </a:rPr>
              <a:t>) 496-551 </a:t>
            </a:r>
            <a:endParaRPr lang="en-US" sz="1500" dirty="0" smtClean="0">
              <a:latin typeface="Calibri" pitchFamily="34" charset="0"/>
            </a:endParaRPr>
          </a:p>
          <a:p>
            <a:endParaRPr lang="en-US" sz="1400" dirty="0" smtClean="0">
              <a:latin typeface="Calibri" pitchFamily="34" charset="0"/>
            </a:endParaRPr>
          </a:p>
          <a:p>
            <a:endParaRPr lang="en-US" sz="1500" dirty="0" smtClean="0">
              <a:latin typeface="Calibri" pitchFamily="34" charset="0"/>
            </a:endParaRPr>
          </a:p>
          <a:p>
            <a:endParaRPr lang="en-US" sz="1500" dirty="0" smtClean="0">
              <a:latin typeface="Calibri" pitchFamily="34" charset="0"/>
            </a:endParaRPr>
          </a:p>
          <a:p>
            <a:endParaRPr lang="en-US" sz="1500" dirty="0" smtClean="0">
              <a:latin typeface="Calibri" pitchFamily="34" charset="0"/>
            </a:endParaRPr>
          </a:p>
          <a:p>
            <a:endParaRPr lang="en-US" sz="1400" dirty="0" smtClean="0">
              <a:latin typeface="Calibri" pitchFamily="34" charset="0"/>
            </a:endParaRPr>
          </a:p>
          <a:p>
            <a:endParaRPr lang="el-GR" sz="1400" dirty="0" smtClean="0">
              <a:latin typeface="Calibri" pitchFamily="34" charset="0"/>
            </a:endParaRPr>
          </a:p>
          <a:p>
            <a:endParaRPr lang="en-US" sz="1400" dirty="0" smtClean="0">
              <a:latin typeface="Calibri" pitchFamily="34" charset="0"/>
            </a:endParaRPr>
          </a:p>
          <a:p>
            <a:endParaRPr lang="el-GR" sz="1400" dirty="0" smtClean="0">
              <a:latin typeface="Calibri" pitchFamily="34" charset="0"/>
            </a:endParaRPr>
          </a:p>
          <a:p>
            <a:endParaRPr lang="el-GR" sz="14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ΑΓΑΠΗ\Desktop\αρχείο λήψης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340768"/>
            <a:ext cx="5851033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60212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l-GR" sz="2400" dirty="0" err="1" smtClean="0">
                <a:latin typeface="Calibri" pitchFamily="34" charset="0"/>
              </a:rPr>
              <a:t>Κυκλοολιγομερές</a:t>
            </a:r>
            <a:r>
              <a:rPr lang="el-GR" sz="2400" dirty="0" smtClean="0">
                <a:latin typeface="Calibri" pitchFamily="34" charset="0"/>
              </a:rPr>
              <a:t> προϊόν συμπύκνωσης φαινολών-φορμαλδεΰδης (όξινη/</a:t>
            </a:r>
            <a:r>
              <a:rPr lang="el-GR" sz="2400" dirty="0" err="1" smtClean="0">
                <a:latin typeface="Calibri" pitchFamily="34" charset="0"/>
              </a:rPr>
              <a:t>βασικ</a:t>
            </a:r>
            <a:r>
              <a:rPr lang="el-GR" sz="2400" dirty="0" smtClean="0">
                <a:latin typeface="Calibri" pitchFamily="34" charset="0"/>
              </a:rPr>
              <a:t>ή)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Calibri" pitchFamily="34" charset="0"/>
              </a:rPr>
              <a:t>K</a:t>
            </a:r>
            <a:r>
              <a:rPr lang="el-GR" sz="2400" dirty="0" err="1" smtClean="0">
                <a:latin typeface="Calibri" pitchFamily="34" charset="0"/>
              </a:rPr>
              <a:t>ύπελλο</a:t>
            </a:r>
            <a:r>
              <a:rPr lang="el-GR" sz="2400" dirty="0" smtClean="0">
                <a:latin typeface="Calibri" pitchFamily="34" charset="0"/>
              </a:rPr>
              <a:t> </a:t>
            </a:r>
            <a:r>
              <a:rPr lang="el-GR" sz="2400" dirty="0" smtClean="0">
                <a:latin typeface="Calibri" pitchFamily="34" charset="0"/>
              </a:rPr>
              <a:t>έχοντας άνω, κάτω χείλος και στεφάνη στο κέντρο</a:t>
            </a:r>
          </a:p>
          <a:p>
            <a:pPr>
              <a:buFont typeface="Wingdings" pitchFamily="2" charset="2"/>
              <a:buChar char="q"/>
            </a:pPr>
            <a:r>
              <a:rPr lang="el-GR" sz="2400" dirty="0" smtClean="0">
                <a:latin typeface="Calibri" pitchFamily="34" charset="0"/>
              </a:rPr>
              <a:t>Υδρόφοβες </a:t>
            </a:r>
            <a:r>
              <a:rPr lang="el-GR" sz="2400" dirty="0" err="1" smtClean="0">
                <a:latin typeface="Calibri" pitchFamily="34" charset="0"/>
              </a:rPr>
              <a:t>κοιλό</a:t>
            </a:r>
            <a:r>
              <a:rPr lang="el-GR" sz="2400" dirty="0" smtClean="0">
                <a:latin typeface="Calibri" pitchFamily="34" charset="0"/>
              </a:rPr>
              <a:t>-</a:t>
            </a:r>
            <a:br>
              <a:rPr lang="el-GR" sz="2400" dirty="0" smtClean="0">
                <a:latin typeface="Calibri" pitchFamily="34" charset="0"/>
              </a:rPr>
            </a:br>
            <a:r>
              <a:rPr lang="el-GR" sz="2400" dirty="0" smtClean="0">
                <a:latin typeface="Calibri" pitchFamily="34" charset="0"/>
              </a:rPr>
              <a:t>τες </a:t>
            </a:r>
            <a:r>
              <a:rPr lang="el-GR" sz="2400" dirty="0" smtClean="0">
                <a:latin typeface="Calibri"/>
              </a:rPr>
              <a:t>→</a:t>
            </a:r>
            <a:r>
              <a:rPr lang="en-US" sz="2400" dirty="0" smtClean="0">
                <a:latin typeface="Calibri"/>
              </a:rPr>
              <a:t> </a:t>
            </a:r>
            <a:r>
              <a:rPr lang="en-US" sz="2400" dirty="0" err="1" smtClean="0">
                <a:latin typeface="Calibri"/>
              </a:rPr>
              <a:t>cavitands</a:t>
            </a:r>
            <a:r>
              <a:rPr lang="en-US" sz="2400" dirty="0" smtClean="0">
                <a:latin typeface="Calibri"/>
              </a:rPr>
              <a:t/>
            </a:r>
            <a:br>
              <a:rPr lang="en-US" sz="2400" dirty="0" smtClean="0">
                <a:latin typeface="Calibri"/>
              </a:rPr>
            </a:br>
            <a:r>
              <a:rPr lang="en-US" sz="2400" b="1" dirty="0" smtClean="0">
                <a:solidFill>
                  <a:srgbClr val="FFFF00"/>
                </a:solidFill>
                <a:latin typeface="Calibri"/>
              </a:rPr>
              <a:t>Host Guest chemistry</a:t>
            </a:r>
            <a:endParaRPr lang="el-GR" sz="2400" b="1" dirty="0" smtClean="0">
              <a:solidFill>
                <a:srgbClr val="FFFF00"/>
              </a:solidFill>
              <a:latin typeface="Calibri"/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Calibri"/>
              </a:rPr>
              <a:t>n- : </a:t>
            </a:r>
            <a:r>
              <a:rPr lang="el-GR" sz="2400" dirty="0" smtClean="0">
                <a:latin typeface="Calibri"/>
              </a:rPr>
              <a:t>αριθμός </a:t>
            </a:r>
            <a:r>
              <a:rPr lang="el-GR" sz="2400" dirty="0" err="1" smtClean="0">
                <a:latin typeface="Calibri"/>
              </a:rPr>
              <a:t>φαινο</a:t>
            </a:r>
            <a:r>
              <a:rPr lang="el-GR" sz="2400" dirty="0" smtClean="0">
                <a:latin typeface="Calibri"/>
              </a:rPr>
              <a:t>-</a:t>
            </a:r>
            <a:br>
              <a:rPr lang="el-GR" sz="2400" dirty="0" smtClean="0">
                <a:latin typeface="Calibri"/>
              </a:rPr>
            </a:br>
            <a:r>
              <a:rPr lang="el-GR" sz="2400" dirty="0" err="1" smtClean="0">
                <a:latin typeface="Calibri"/>
              </a:rPr>
              <a:t>λικών</a:t>
            </a:r>
            <a:r>
              <a:rPr lang="el-GR" sz="2400" dirty="0" smtClean="0">
                <a:latin typeface="Calibri"/>
              </a:rPr>
              <a:t> μονάδων </a:t>
            </a:r>
            <a:endParaRPr lang="en-US" sz="2400" dirty="0" smtClean="0">
              <a:latin typeface="Calibri"/>
            </a:endParaRPr>
          </a:p>
          <a:p>
            <a:pPr>
              <a:buFont typeface="Wingdings" pitchFamily="2" charset="2"/>
              <a:buChar char="q"/>
            </a:pPr>
            <a:r>
              <a:rPr lang="el-GR" sz="2400" dirty="0" smtClean="0">
                <a:latin typeface="Calibri"/>
              </a:rPr>
              <a:t>Τροποποιήσεις στα</a:t>
            </a:r>
            <a:br>
              <a:rPr lang="el-GR" sz="2400" dirty="0" smtClean="0">
                <a:latin typeface="Calibri"/>
              </a:rPr>
            </a:br>
            <a:r>
              <a:rPr lang="el-GR" sz="2400" dirty="0" err="1" smtClean="0">
                <a:latin typeface="Calibri"/>
              </a:rPr>
              <a:t>χείλη→</a:t>
            </a:r>
            <a:r>
              <a:rPr lang="el-GR" sz="2400" dirty="0" smtClean="0">
                <a:latin typeface="Calibri"/>
              </a:rPr>
              <a:t> επιλεκτικότητα </a:t>
            </a:r>
            <a:endParaRPr lang="en-US" sz="2400" dirty="0" smtClean="0">
              <a:latin typeface="Calibri"/>
            </a:endParaRPr>
          </a:p>
          <a:p>
            <a:r>
              <a:rPr lang="el-GR" sz="2400" dirty="0" smtClean="0">
                <a:latin typeface="Calibri"/>
              </a:rPr>
              <a:t>Ποικίλες χρήσεις </a:t>
            </a:r>
            <a:r>
              <a:rPr lang="en-US" sz="2400" dirty="0" smtClean="0">
                <a:latin typeface="Calibri"/>
              </a:rPr>
              <a:t>: </a:t>
            </a:r>
            <a:r>
              <a:rPr lang="en-US" sz="24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Potential </a:t>
            </a:r>
            <a:r>
              <a:rPr lang="en-US" sz="24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ligand</a:t>
            </a:r>
            <a:r>
              <a:rPr lang="en-US" sz="24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 for metal ions sensing</a:t>
            </a:r>
            <a:r>
              <a:rPr lang="el-GR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, </a:t>
            </a:r>
            <a:r>
              <a:rPr lang="en-US" sz="24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toxic metal ions </a:t>
            </a:r>
            <a:r>
              <a:rPr lang="en-US" sz="24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extractants</a:t>
            </a:r>
            <a:r>
              <a:rPr lang="en-US" sz="24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, receptors for neutral and charged species, catalysts, electrochemical sensors , </a:t>
            </a:r>
            <a:r>
              <a:rPr lang="en-US" sz="24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chiral</a:t>
            </a:r>
            <a:r>
              <a:rPr lang="en-US" sz="24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 recognition devices, stationary phases , modifiers </a:t>
            </a:r>
          </a:p>
          <a:p>
            <a:pPr>
              <a:buFont typeface="Wingdings" pitchFamily="2" charset="2"/>
              <a:buChar char="q"/>
            </a:pPr>
            <a:endParaRPr lang="el-GR" sz="2400" dirty="0" smtClean="0">
              <a:latin typeface="Calibri"/>
            </a:endParaRPr>
          </a:p>
          <a:p>
            <a:pPr>
              <a:buFont typeface="Wingdings" pitchFamily="2" charset="2"/>
              <a:buChar char="q"/>
            </a:pPr>
            <a:endParaRPr lang="el-GR" sz="2400" dirty="0" smtClean="0">
              <a:latin typeface="Calibri"/>
            </a:endParaRPr>
          </a:p>
          <a:p>
            <a:pPr>
              <a:buFont typeface="Wingdings" pitchFamily="2" charset="2"/>
              <a:buChar char="q"/>
            </a:pPr>
            <a:endParaRPr lang="el-GR" sz="2400" dirty="0" smtClean="0">
              <a:latin typeface="Calibri"/>
            </a:endParaRPr>
          </a:p>
          <a:p>
            <a:pPr>
              <a:buFont typeface="Wingdings" pitchFamily="2" charset="2"/>
              <a:buChar char="q"/>
            </a:pPr>
            <a:endParaRPr lang="en-US" sz="2400" dirty="0" smtClean="0">
              <a:latin typeface="Calibri"/>
            </a:endParaRPr>
          </a:p>
          <a:p>
            <a:pPr>
              <a:buFont typeface="Wingdings" pitchFamily="2" charset="2"/>
              <a:buChar char="q"/>
            </a:pPr>
            <a:endParaRPr lang="el-GR" sz="24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endParaRPr lang="el-GR" sz="2400" dirty="0" smtClean="0">
              <a:latin typeface="Calibri" pitchFamily="34" charset="0"/>
            </a:endParaRPr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323528" y="0"/>
            <a:ext cx="8136904" cy="112474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latin typeface="Calibri" pitchFamily="34" charset="0"/>
              </a:rPr>
              <a:t>Introduction to </a:t>
            </a:r>
            <a:r>
              <a:rPr lang="en-US" sz="4000" b="1" dirty="0" err="1" smtClean="0">
                <a:latin typeface="Calibri" pitchFamily="34" charset="0"/>
              </a:rPr>
              <a:t>Calixarene</a:t>
            </a:r>
            <a:r>
              <a:rPr lang="en-US" sz="4000" b="1" dirty="0" smtClean="0">
                <a:latin typeface="Calibri" pitchFamily="34" charset="0"/>
              </a:rPr>
              <a:t> Chemistry</a:t>
            </a:r>
            <a:endParaRPr lang="el-GR" sz="4000" b="1" dirty="0">
              <a:latin typeface="Calibr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126744"/>
            <a:ext cx="5364088" cy="245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Calibri" pitchFamily="34" charset="0"/>
              </a:rPr>
              <a:t>Synthesis </a:t>
            </a:r>
            <a:endParaRPr lang="el-GR" sz="3600" b="1" dirty="0">
              <a:latin typeface="Calibri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309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Calibri" pitchFamily="34" charset="0"/>
              </a:rPr>
              <a:t>Aromatic components</a:t>
            </a:r>
            <a:endParaRPr lang="el-GR" sz="2400" dirty="0">
              <a:latin typeface="Calibri" pitchFamily="34" charset="0"/>
            </a:endParaRPr>
          </a:p>
        </p:txBody>
      </p:sp>
      <p:pic>
        <p:nvPicPr>
          <p:cNvPr id="5122" name="Picture 2" descr="C:\Users\ΑΓΑΠΗ\Desktop\Resorcinol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96952"/>
            <a:ext cx="2051720" cy="1068759"/>
          </a:xfrm>
          <a:prstGeom prst="rect">
            <a:avLst/>
          </a:prstGeom>
          <a:noFill/>
        </p:spPr>
      </p:pic>
      <p:pic>
        <p:nvPicPr>
          <p:cNvPr id="5" name="Picture 3" descr="C:\Users\ΑΓΑΠΗ\Desktop\Phenol2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80728"/>
            <a:ext cx="732491" cy="1338461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611560" y="2420888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Calibri" pitchFamily="34" charset="0"/>
              </a:rPr>
              <a:t>Phenol</a:t>
            </a:r>
            <a:endParaRPr lang="el-GR" sz="20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539552" y="4077072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Calibri" pitchFamily="34" charset="0"/>
              </a:rPr>
              <a:t>Resorcinol</a:t>
            </a:r>
            <a:endParaRPr lang="el-GR" sz="20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5123" name="Picture 3" descr="C:\Users\ΑΓΑΠΗ\Desktop\Pyrogallol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708920"/>
            <a:ext cx="1656184" cy="1251339"/>
          </a:xfrm>
          <a:prstGeom prst="rect">
            <a:avLst/>
          </a:prstGeom>
          <a:noFill/>
        </p:spPr>
      </p:pic>
      <p:pic>
        <p:nvPicPr>
          <p:cNvPr id="11" name="Picture 5" descr="C:\Users\ΑΓΑΠΗ\Desktop\Formaldehyde-2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268760"/>
            <a:ext cx="1133202" cy="1071259"/>
          </a:xfrm>
          <a:prstGeom prst="rect">
            <a:avLst/>
          </a:prstGeom>
          <a:noFill/>
        </p:spPr>
      </p:pic>
      <p:sp>
        <p:nvSpPr>
          <p:cNvPr id="13" name="12 - TextBox"/>
          <p:cNvSpPr txBox="1"/>
          <p:nvPr/>
        </p:nvSpPr>
        <p:spPr>
          <a:xfrm>
            <a:off x="2267744" y="1484784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alibri" pitchFamily="34" charset="0"/>
              </a:rPr>
              <a:t>Aldehyde</a:t>
            </a:r>
            <a:r>
              <a:rPr lang="en-US" sz="2000" dirty="0" smtClean="0">
                <a:latin typeface="Calibri" pitchFamily="34" charset="0"/>
              </a:rPr>
              <a:t> most often used </a:t>
            </a:r>
            <a:endParaRPr lang="el-GR" sz="2000" dirty="0">
              <a:latin typeface="Calibri" pitchFamily="34" charset="0"/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2843808" y="3244334"/>
            <a:ext cx="32039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acetaldehyde </a:t>
            </a:r>
            <a:r>
              <a:rPr lang="en-US" sz="2000" dirty="0">
                <a:latin typeface="Calibri" pitchFamily="34" charset="0"/>
              </a:rPr>
              <a:t>or larger</a:t>
            </a:r>
            <a:endParaRPr lang="el-GR" sz="2000" dirty="0">
              <a:latin typeface="Calibri" pitchFamily="34" charset="0"/>
            </a:endParaRPr>
          </a:p>
        </p:txBody>
      </p:sp>
      <p:sp>
        <p:nvSpPr>
          <p:cNvPr id="17" name="16 - TextBox"/>
          <p:cNvSpPr txBox="1"/>
          <p:nvPr/>
        </p:nvSpPr>
        <p:spPr>
          <a:xfrm>
            <a:off x="6300192" y="4149080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FF00"/>
                </a:solidFill>
                <a:latin typeface="Calibri" pitchFamily="34" charset="0"/>
              </a:rPr>
              <a:t>Pyrogallo</a:t>
            </a:r>
            <a:r>
              <a:rPr lang="en-US" b="1" dirty="0" err="1" smtClean="0">
                <a:solidFill>
                  <a:srgbClr val="FFFF00"/>
                </a:solidFill>
                <a:latin typeface="Calibri" pitchFamily="34" charset="0"/>
              </a:rPr>
              <a:t>l</a:t>
            </a:r>
            <a:endParaRPr lang="el-GR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179512" y="4869160"/>
            <a:ext cx="53285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Calibri" pitchFamily="34" charset="0"/>
              </a:rPr>
              <a:t>1.Ηλεκτρονιόφιλη Αρωματική Υποκατάσταση</a:t>
            </a:r>
          </a:p>
          <a:p>
            <a:r>
              <a:rPr lang="el-GR" sz="2000" dirty="0" smtClean="0">
                <a:latin typeface="Calibri" pitchFamily="34" charset="0"/>
              </a:rPr>
              <a:t>2. Απομάκρυνση Νερού</a:t>
            </a:r>
          </a:p>
          <a:p>
            <a:r>
              <a:rPr lang="el-GR" sz="2000" dirty="0" smtClean="0">
                <a:latin typeface="Calibri" pitchFamily="34" charset="0"/>
              </a:rPr>
              <a:t>3. Δεύτερη υποκατάσταση </a:t>
            </a:r>
          </a:p>
          <a:p>
            <a:endParaRPr lang="el-GR" sz="2000" dirty="0">
              <a:latin typeface="Calibri" pitchFamily="34" charset="0"/>
            </a:endParaRPr>
          </a:p>
          <a:p>
            <a:r>
              <a:rPr lang="el-GR" sz="2000" dirty="0" smtClean="0">
                <a:latin typeface="Calibri" pitchFamily="34" charset="0"/>
              </a:rPr>
              <a:t>Καταλύτης οξύ ή βάση</a:t>
            </a:r>
            <a:endParaRPr lang="el-GR" sz="20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Calibri" pitchFamily="34" charset="0"/>
              </a:rPr>
              <a:t>Synthesis </a:t>
            </a:r>
            <a:endParaRPr lang="el-GR" sz="3600" b="1" dirty="0">
              <a:latin typeface="Calibri" pitchFamily="34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4"/>
            <a:ext cx="7581528" cy="5542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- TextBox"/>
          <p:cNvSpPr txBox="1"/>
          <p:nvPr/>
        </p:nvSpPr>
        <p:spPr>
          <a:xfrm>
            <a:off x="683568" y="620688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Mechanism of </a:t>
            </a:r>
            <a:r>
              <a:rPr lang="en-US" sz="2400" dirty="0">
                <a:latin typeface="Calibri" pitchFamily="34" charset="0"/>
              </a:rPr>
              <a:t>the Acid-catalyzed Reaction</a:t>
            </a:r>
            <a:endParaRPr lang="el-GR" sz="24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Calibri" pitchFamily="34" charset="0"/>
              </a:rPr>
              <a:t>Structure </a:t>
            </a:r>
            <a:endParaRPr lang="el-GR" sz="3600" b="1" dirty="0">
              <a:latin typeface="Calibri" pitchFamily="34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548680"/>
            <a:ext cx="6114179" cy="50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TextBox"/>
          <p:cNvSpPr txBox="1"/>
          <p:nvPr/>
        </p:nvSpPr>
        <p:spPr>
          <a:xfrm>
            <a:off x="5724128" y="1844825"/>
            <a:ext cx="32403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2000" dirty="0" smtClean="0">
                <a:latin typeface="Calibri" pitchFamily="34" charset="0"/>
              </a:rPr>
              <a:t>↑aryl groups =&gt; ↑ </a:t>
            </a:r>
            <a:r>
              <a:rPr lang="el-GR" sz="2000" dirty="0" smtClean="0">
                <a:latin typeface="Calibri" pitchFamily="34" charset="0"/>
              </a:rPr>
              <a:t>διαμορφώσεις</a:t>
            </a:r>
            <a:r>
              <a:rPr lang="en-US" sz="2000" dirty="0" smtClean="0">
                <a:latin typeface="Calibri" pitchFamily="34" charset="0"/>
              </a:rPr>
              <a:t>   </a:t>
            </a:r>
            <a:r>
              <a:rPr lang="en-US" sz="2000" dirty="0" err="1" smtClean="0">
                <a:latin typeface="Calibri" pitchFamily="34" charset="0"/>
              </a:rPr>
              <a:t>calix</a:t>
            </a:r>
            <a:r>
              <a:rPr lang="en-US" sz="2000" dirty="0" smtClean="0">
                <a:latin typeface="Calibri" pitchFamily="34" charset="0"/>
              </a:rPr>
              <a:t>[4]</a:t>
            </a:r>
            <a:r>
              <a:rPr lang="en-US" sz="2000" dirty="0" err="1" smtClean="0">
                <a:latin typeface="Calibri" pitchFamily="34" charset="0"/>
              </a:rPr>
              <a:t>arenes</a:t>
            </a:r>
            <a:r>
              <a:rPr lang="en-US" sz="2000" dirty="0" smtClean="0">
                <a:latin typeface="Calibri" pitchFamily="34" charset="0"/>
              </a:rPr>
              <a:t> : 4 </a:t>
            </a:r>
            <a:r>
              <a:rPr lang="en-US" sz="2000" dirty="0" err="1" smtClean="0">
                <a:latin typeface="Calibri" pitchFamily="34" charset="0"/>
              </a:rPr>
              <a:t>calix</a:t>
            </a:r>
            <a:r>
              <a:rPr lang="en-US" sz="2000" dirty="0" smtClean="0">
                <a:latin typeface="Calibri" pitchFamily="34" charset="0"/>
              </a:rPr>
              <a:t>[5]</a:t>
            </a:r>
            <a:r>
              <a:rPr lang="en-US" sz="2000" dirty="0" err="1" smtClean="0">
                <a:latin typeface="Calibri" pitchFamily="34" charset="0"/>
              </a:rPr>
              <a:t>arenes</a:t>
            </a:r>
            <a:r>
              <a:rPr lang="el-GR" sz="2000" dirty="0" smtClean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:4 </a:t>
            </a:r>
            <a:r>
              <a:rPr lang="en-US" sz="2000" dirty="0" err="1" smtClean="0">
                <a:latin typeface="Calibri" pitchFamily="34" charset="0"/>
              </a:rPr>
              <a:t>calix</a:t>
            </a:r>
            <a:r>
              <a:rPr lang="en-US" sz="2000" dirty="0" smtClean="0">
                <a:latin typeface="Calibri" pitchFamily="34" charset="0"/>
              </a:rPr>
              <a:t>[6]arenes:8</a:t>
            </a:r>
            <a:br>
              <a:rPr lang="en-US" sz="2000" dirty="0" smtClean="0">
                <a:latin typeface="Calibri" pitchFamily="34" charset="0"/>
              </a:rPr>
            </a:br>
            <a:r>
              <a:rPr lang="en-US" sz="2000" dirty="0" err="1" smtClean="0">
                <a:latin typeface="Calibri" pitchFamily="34" charset="0"/>
              </a:rPr>
              <a:t>calix</a:t>
            </a:r>
            <a:r>
              <a:rPr lang="en-US" sz="2000" dirty="0" smtClean="0">
                <a:latin typeface="Calibri" pitchFamily="34" charset="0"/>
              </a:rPr>
              <a:t>[8]arenes:16</a:t>
            </a:r>
            <a:endParaRPr lang="el-GR" sz="2000" dirty="0">
              <a:latin typeface="Calibri" pitchFamily="34" charset="0"/>
            </a:endParaRPr>
          </a:p>
          <a:p>
            <a:pPr marL="342900" indent="-342900">
              <a:buFont typeface="+mj-lt"/>
              <a:buAutoNum type="alphaLcParenR"/>
            </a:pPr>
            <a:r>
              <a:rPr lang="el-GR" sz="2000" dirty="0" smtClean="0">
                <a:latin typeface="Calibri" pitchFamily="34" charset="0"/>
              </a:rPr>
              <a:t>Για παράγωγα των </a:t>
            </a:r>
            <a:r>
              <a:rPr lang="en-US" sz="2000" dirty="0" err="1" smtClean="0">
                <a:latin typeface="Calibri" pitchFamily="34" charset="0"/>
              </a:rPr>
              <a:t>calixarenes</a:t>
            </a:r>
            <a:r>
              <a:rPr lang="el-GR" sz="2000" dirty="0" smtClean="0">
                <a:latin typeface="Calibri" pitchFamily="34" charset="0"/>
              </a:rPr>
              <a:t> -&gt; </a:t>
            </a:r>
            <a:r>
              <a:rPr lang="en-US" sz="2000" dirty="0" smtClean="0">
                <a:latin typeface="Calibri" pitchFamily="34" charset="0"/>
              </a:rPr>
              <a:t>reference </a:t>
            </a:r>
            <a:endParaRPr lang="en-US" sz="2000" dirty="0">
              <a:latin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</a:rPr>
              <a:t>       aryl group</a:t>
            </a:r>
            <a:r>
              <a:rPr lang="el-GR" sz="2000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 </a:t>
            </a:r>
          </a:p>
          <a:p>
            <a:pPr marL="342900" indent="-342900"/>
            <a:r>
              <a:rPr lang="en-US" dirty="0" smtClean="0"/>
              <a:t> </a:t>
            </a:r>
            <a:r>
              <a:rPr lang="el-GR" dirty="0" smtClean="0">
                <a:latin typeface="Calibri" pitchFamily="34" charset="0"/>
              </a:rPr>
              <a:t/>
            </a:r>
            <a:br>
              <a:rPr lang="el-GR" dirty="0" smtClean="0">
                <a:latin typeface="Calibri" pitchFamily="34" charset="0"/>
              </a:rPr>
            </a:br>
            <a:r>
              <a:rPr lang="el-GR" dirty="0" smtClean="0">
                <a:latin typeface="Calibri" pitchFamily="34" charset="0"/>
              </a:rPr>
              <a:t/>
            </a:r>
            <a:br>
              <a:rPr lang="el-GR" dirty="0" smtClean="0">
                <a:latin typeface="Calibri" pitchFamily="34" charset="0"/>
              </a:rPr>
            </a:br>
            <a:endParaRPr lang="el-GR" dirty="0" smtClean="0">
              <a:latin typeface="Calibri" pitchFamily="34" charset="0"/>
            </a:endParaRPr>
          </a:p>
          <a:p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179512" y="5949280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latin typeface="Calibri" pitchFamily="34" charset="0"/>
              </a:rPr>
              <a:t>Υιοθέτηση των δομών λόγω </a:t>
            </a:r>
            <a:r>
              <a:rPr lang="en-US" sz="2400" b="1" dirty="0" smtClean="0">
                <a:latin typeface="Calibri" pitchFamily="34" charset="0"/>
              </a:rPr>
              <a:t>flexibility </a:t>
            </a:r>
            <a:r>
              <a:rPr lang="el-GR" sz="2400" b="1" dirty="0" smtClean="0">
                <a:latin typeface="Calibri" pitchFamily="34" charset="0"/>
              </a:rPr>
              <a:t>περιστροφής του δεσμού </a:t>
            </a:r>
            <a:r>
              <a:rPr lang="en-US" sz="2400" b="1" dirty="0" smtClean="0">
                <a:latin typeface="Calibri" pitchFamily="34" charset="0"/>
              </a:rPr>
              <a:t>Ar-CH2-Ar</a:t>
            </a:r>
            <a:endParaRPr lang="el-GR" sz="24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Calibri" pitchFamily="34" charset="0"/>
              </a:rPr>
              <a:t>Structure</a:t>
            </a:r>
            <a:endParaRPr lang="el-GR" sz="3600" b="1" dirty="0">
              <a:latin typeface="Calibri" pitchFamily="34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20688"/>
            <a:ext cx="70104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0" y="4293096"/>
            <a:ext cx="730830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p-</a:t>
            </a:r>
            <a:r>
              <a:rPr lang="en-US" sz="20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tert</a:t>
            </a:r>
            <a:r>
              <a:rPr lang="en-US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-Bu-</a:t>
            </a:r>
            <a:r>
              <a:rPr lang="en-US" sz="20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ArOMe</a:t>
            </a:r>
            <a:r>
              <a:rPr lang="en-US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 ring takes precedence over a 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p-</a:t>
            </a:r>
            <a:r>
              <a:rPr lang="en-US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tert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-Bu-</a:t>
            </a:r>
            <a:r>
              <a:rPr lang="en-US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ArOH</a:t>
            </a:r>
            <a:endParaRPr lang="en-US" sz="2000" b="1" dirty="0" smtClean="0">
              <a:solidFill>
                <a:schemeClr val="bg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endParaRPr lang="en-US" sz="2000" b="1" dirty="0" smtClean="0">
              <a:solidFill>
                <a:schemeClr val="bg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endParaRPr lang="el-GR" b="1" dirty="0">
              <a:solidFill>
                <a:schemeClr val="bg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0" y="4725144"/>
            <a:ext cx="7092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p-</a:t>
            </a:r>
            <a:r>
              <a:rPr lang="en-US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tert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-Bu-</a:t>
            </a:r>
            <a:r>
              <a:rPr lang="en-US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ArOH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n-US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ring takes precedence over a p-</a:t>
            </a:r>
            <a:r>
              <a:rPr lang="en-US" sz="20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MeArOH</a:t>
            </a:r>
            <a:r>
              <a:rPr lang="en-US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ring </a:t>
            </a:r>
          </a:p>
          <a:p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an ArSO2 </a:t>
            </a:r>
            <a:r>
              <a:rPr lang="en-US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ring takes precedence over an </a:t>
            </a:r>
            <a:r>
              <a:rPr lang="en-US" sz="20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ArCO</a:t>
            </a:r>
            <a:r>
              <a:rPr lang="en-US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ring</a:t>
            </a:r>
            <a:endParaRPr lang="el-GR" sz="2000" b="1" dirty="0">
              <a:solidFill>
                <a:schemeClr val="bg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0" y="5373216"/>
            <a:ext cx="9036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If two or more aryl 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rings are </a:t>
            </a:r>
            <a:r>
              <a:rPr lang="en-US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identical the one that is 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flanked by </a:t>
            </a:r>
            <a:r>
              <a:rPr lang="en-US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the greater number of higher 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priority aryl </a:t>
            </a:r>
            <a:r>
              <a:rPr lang="en-US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rings is chosen.</a:t>
            </a:r>
            <a:endParaRPr lang="el-GR" sz="2000" b="1" dirty="0">
              <a:solidFill>
                <a:schemeClr val="bg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0" y="602128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The reference group is indicated by a bold-faced 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and/or underlined </a:t>
            </a:r>
            <a:r>
              <a:rPr lang="en-US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u or d and in most instances can be arbitrarily assigned an ‘‘up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’’ orientation</a:t>
            </a:r>
            <a:r>
              <a:rPr lang="en-US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.</a:t>
            </a:r>
            <a:endParaRPr lang="el-GR" sz="2000" b="1" dirty="0">
              <a:solidFill>
                <a:schemeClr val="bg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Calibri" pitchFamily="34" charset="0"/>
              </a:rPr>
              <a:t>Physical Properties of </a:t>
            </a:r>
            <a:r>
              <a:rPr lang="en-US" sz="3600" b="1" dirty="0" err="1" smtClean="0">
                <a:latin typeface="Calibri" pitchFamily="34" charset="0"/>
              </a:rPr>
              <a:t>Calixarenes</a:t>
            </a:r>
            <a:endParaRPr lang="el-GR" sz="3600" b="1" dirty="0">
              <a:latin typeface="Calibri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616530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2400" dirty="0" smtClean="0">
                <a:latin typeface="Calibri" pitchFamily="34" charset="0"/>
              </a:rPr>
              <a:t>Σημεία Ζέσεως </a:t>
            </a:r>
            <a:br>
              <a:rPr lang="el-GR" sz="2400" dirty="0" smtClean="0">
                <a:latin typeface="Calibri" pitchFamily="34" charset="0"/>
              </a:rPr>
            </a:br>
            <a:r>
              <a:rPr lang="el-GR" sz="2000" dirty="0" smtClean="0">
                <a:latin typeface="Calibri" pitchFamily="34" charset="0"/>
              </a:rPr>
              <a:t>Ασυνήθιστα υψηλές τιμές </a:t>
            </a:r>
          </a:p>
          <a:p>
            <a:pPr>
              <a:buFont typeface="Wingdings" pitchFamily="2" charset="2"/>
              <a:buChar char="ü"/>
            </a:pPr>
            <a:endParaRPr lang="el-GR" sz="2400" dirty="0">
              <a:latin typeface="Calibri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556792"/>
            <a:ext cx="2509463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556792"/>
            <a:ext cx="2681486" cy="254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412776"/>
            <a:ext cx="3445009" cy="3696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- Ορθογώνιο"/>
          <p:cNvSpPr/>
          <p:nvPr/>
        </p:nvSpPr>
        <p:spPr>
          <a:xfrm rot="10800000" flipV="1">
            <a:off x="323528" y="4236477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342–344 </a:t>
            </a:r>
            <a:r>
              <a:rPr lang="en-US" sz="1600" dirty="0" smtClean="0">
                <a:latin typeface="Calibri" pitchFamily="34" charset="0"/>
              </a:rPr>
              <a:t>0</a:t>
            </a:r>
            <a:r>
              <a:rPr lang="en-US" sz="1600" dirty="0">
                <a:latin typeface="Calibri" pitchFamily="34" charset="0"/>
              </a:rPr>
              <a:t>C</a:t>
            </a:r>
            <a:endParaRPr lang="el-GR" sz="1600" dirty="0">
              <a:latin typeface="Calibri" pitchFamily="34" charset="0"/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3203848" y="4149080"/>
            <a:ext cx="14494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372–374 </a:t>
            </a:r>
            <a:r>
              <a:rPr lang="en-US" sz="1600" dirty="0" smtClean="0">
                <a:latin typeface="Calibri" pitchFamily="34" charset="0"/>
              </a:rPr>
              <a:t>0C</a:t>
            </a:r>
            <a:endParaRPr lang="el-GR" sz="1600" dirty="0">
              <a:latin typeface="Calibri" pitchFamily="34" charset="0"/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6084168" y="5229200"/>
            <a:ext cx="28083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411–412 1C to 418–420 </a:t>
            </a:r>
            <a:r>
              <a:rPr lang="en-US" sz="1600" dirty="0" smtClean="0">
                <a:latin typeface="Calibri" pitchFamily="34" charset="0"/>
              </a:rPr>
              <a:t>0C</a:t>
            </a:r>
            <a:endParaRPr lang="el-GR" sz="1600" dirty="0">
              <a:latin typeface="Calibri" pitchFamily="34" charset="0"/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0" y="5301208"/>
            <a:ext cx="54551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FF00"/>
                </a:solidFill>
                <a:latin typeface="Calibri" pitchFamily="34" charset="0"/>
              </a:rPr>
              <a:t>Εύρος και μέγεθος </a:t>
            </a:r>
            <a:r>
              <a:rPr lang="el-GR" dirty="0" err="1" smtClean="0">
                <a:solidFill>
                  <a:srgbClr val="FFFF00"/>
                </a:solidFill>
                <a:latin typeface="Calibri" pitchFamily="34" charset="0"/>
              </a:rPr>
              <a:t>σ.ζ</a:t>
            </a:r>
            <a:r>
              <a:rPr lang="el-GR" dirty="0" smtClean="0">
                <a:solidFill>
                  <a:srgbClr val="FFFF00"/>
                </a:solidFill>
                <a:latin typeface="Calibri" pitchFamily="34" charset="0"/>
              </a:rPr>
              <a:t>.  ένδειξη καθαρότητας 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</a:rPr>
              <a:t/>
            </a:r>
            <a:br>
              <a:rPr lang="en-US" dirty="0" smtClean="0">
                <a:solidFill>
                  <a:srgbClr val="FFFF00"/>
                </a:solidFill>
                <a:latin typeface="Calibri" pitchFamily="34" charset="0"/>
              </a:rPr>
            </a:b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</a:rPr>
              <a:t>calixarenes</a:t>
            </a:r>
            <a:endParaRPr lang="el-GR" dirty="0" smtClean="0">
              <a:solidFill>
                <a:srgbClr val="FFFF00"/>
              </a:solidFill>
              <a:latin typeface="Calibri" pitchFamily="34" charset="0"/>
            </a:endParaRPr>
          </a:p>
          <a:p>
            <a:r>
              <a:rPr lang="el-GR" dirty="0" smtClean="0">
                <a:solidFill>
                  <a:srgbClr val="FFFF00"/>
                </a:solidFill>
                <a:latin typeface="Calibri" pitchFamily="34" charset="0"/>
              </a:rPr>
              <a:t>Εστέρες/ αιθέρες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l-GR" dirty="0" err="1" smtClean="0">
                <a:solidFill>
                  <a:srgbClr val="FFFF00"/>
                </a:solidFill>
                <a:latin typeface="Calibri" pitchFamily="34" charset="0"/>
              </a:rPr>
              <a:t>καλιξαρενίων</a:t>
            </a:r>
            <a:r>
              <a:rPr lang="el-GR" dirty="0" smtClean="0">
                <a:solidFill>
                  <a:srgbClr val="FFFF00"/>
                </a:solidFill>
                <a:latin typeface="Calibri" pitchFamily="34" charset="0"/>
              </a:rPr>
              <a:t> χαμηλότερο </a:t>
            </a:r>
            <a:r>
              <a:rPr lang="el-GR" dirty="0" err="1" smtClean="0">
                <a:solidFill>
                  <a:srgbClr val="FFFF00"/>
                </a:solidFill>
                <a:latin typeface="Calibri" pitchFamily="34" charset="0"/>
              </a:rPr>
              <a:t>σ.ζ</a:t>
            </a:r>
            <a:r>
              <a:rPr lang="el-GR" dirty="0" smtClean="0">
                <a:solidFill>
                  <a:srgbClr val="FFFF00"/>
                </a:solidFill>
                <a:latin typeface="Calibri" pitchFamily="34" charset="0"/>
              </a:rPr>
              <a:t>. από τα μη τροποποιημένα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</a:rPr>
              <a:t>calixarenes</a:t>
            </a:r>
            <a:endParaRPr lang="el-GR" dirty="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Ζωντάνια">
  <a:themeElements>
    <a:clrScheme name="Ζωντάνι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Ζωντάνι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Ζωντάνι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1510</TotalTime>
  <Words>1840</Words>
  <Application>Microsoft Office PowerPoint</Application>
  <PresentationFormat>Προβολή στην οθόνη (4:3)</PresentationFormat>
  <Paragraphs>288</Paragraphs>
  <Slides>37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37</vt:i4>
      </vt:variant>
    </vt:vector>
  </HeadingPairs>
  <TitlesOfParts>
    <vt:vector size="38" baseType="lpstr">
      <vt:lpstr>Ζωντάνια</vt:lpstr>
      <vt:lpstr>Calixarene :Macrocycles with (Almost) Unlimited Possibilities  </vt:lpstr>
      <vt:lpstr>Introduction to Calixarene Chemistry</vt:lpstr>
      <vt:lpstr>Introduction to Calixarene Chemistry</vt:lpstr>
      <vt:lpstr>Introduction to Calixarene Chemistry</vt:lpstr>
      <vt:lpstr>Synthesis </vt:lpstr>
      <vt:lpstr>Synthesis </vt:lpstr>
      <vt:lpstr>Structure </vt:lpstr>
      <vt:lpstr>Structure</vt:lpstr>
      <vt:lpstr>Physical Properties of Calixarenes</vt:lpstr>
      <vt:lpstr>Physical Properties of Calixarenes</vt:lpstr>
      <vt:lpstr>Spectral Properties of Calixarenes</vt:lpstr>
      <vt:lpstr>Spectral Properties of Calixarenes</vt:lpstr>
      <vt:lpstr>Spectral Properties of Calixarenes</vt:lpstr>
      <vt:lpstr>X-Ray Crystallography: Η τελική απόδειξη της δομής </vt:lpstr>
      <vt:lpstr>Functionalization</vt:lpstr>
      <vt:lpstr>Functionalization</vt:lpstr>
      <vt:lpstr>Functionalization</vt:lpstr>
      <vt:lpstr>Functionalization</vt:lpstr>
      <vt:lpstr>Functionalization</vt:lpstr>
      <vt:lpstr>Functionalization</vt:lpstr>
      <vt:lpstr>Functionalization</vt:lpstr>
      <vt:lpstr>Functionalization</vt:lpstr>
      <vt:lpstr>Functionalization</vt:lpstr>
      <vt:lpstr>Functionalization</vt:lpstr>
      <vt:lpstr>Functionalization</vt:lpstr>
      <vt:lpstr>Applications </vt:lpstr>
      <vt:lpstr>Applications </vt:lpstr>
      <vt:lpstr>Applications</vt:lpstr>
      <vt:lpstr>Applications</vt:lpstr>
      <vt:lpstr>Applications</vt:lpstr>
      <vt:lpstr>Applications</vt:lpstr>
      <vt:lpstr>Applications</vt:lpstr>
      <vt:lpstr>Applications</vt:lpstr>
      <vt:lpstr>Applications</vt:lpstr>
      <vt:lpstr>Conclusions</vt:lpstr>
      <vt:lpstr>ΒΙΒΛΙΟΓΡΑΦΙΑ</vt:lpstr>
      <vt:lpstr>Διαφάνεια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Calixarene :Macrocycles with (Almost) Unlimited Possibilities</dc:title>
  <dc:creator>ΑΓΑΠΗ</dc:creator>
  <cp:lastModifiedBy>ΑΓΑΠΗ</cp:lastModifiedBy>
  <cp:revision>179</cp:revision>
  <dcterms:created xsi:type="dcterms:W3CDTF">2015-04-15T09:55:25Z</dcterms:created>
  <dcterms:modified xsi:type="dcterms:W3CDTF">2015-04-17T17:04:25Z</dcterms:modified>
</cp:coreProperties>
</file>